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675" r:id="rId2"/>
    <p:sldId id="835" r:id="rId3"/>
    <p:sldId id="838" r:id="rId4"/>
    <p:sldId id="839" r:id="rId5"/>
    <p:sldId id="772" r:id="rId6"/>
    <p:sldId id="798" r:id="rId7"/>
    <p:sldId id="301" r:id="rId8"/>
    <p:sldId id="682" r:id="rId9"/>
    <p:sldId id="684" r:id="rId10"/>
    <p:sldId id="773" r:id="rId11"/>
    <p:sldId id="799" r:id="rId12"/>
    <p:sldId id="299" r:id="rId13"/>
    <p:sldId id="795" r:id="rId14"/>
    <p:sldId id="677" r:id="rId15"/>
    <p:sldId id="678" r:id="rId16"/>
    <p:sldId id="776" r:id="rId17"/>
    <p:sldId id="608" r:id="rId18"/>
    <p:sldId id="310" r:id="rId19"/>
    <p:sldId id="358" r:id="rId20"/>
    <p:sldId id="357" r:id="rId21"/>
    <p:sldId id="625" r:id="rId22"/>
    <p:sldId id="808" r:id="rId23"/>
    <p:sldId id="830" r:id="rId24"/>
    <p:sldId id="834" r:id="rId25"/>
    <p:sldId id="818" r:id="rId26"/>
    <p:sldId id="833" r:id="rId27"/>
    <p:sldId id="800" r:id="rId28"/>
    <p:sldId id="257" r:id="rId29"/>
    <p:sldId id="609" r:id="rId30"/>
    <p:sldId id="803" r:id="rId31"/>
    <p:sldId id="317" r:id="rId32"/>
    <p:sldId id="805" r:id="rId33"/>
    <p:sldId id="318" r:id="rId34"/>
    <p:sldId id="806" r:id="rId35"/>
    <p:sldId id="820" r:id="rId36"/>
    <p:sldId id="821" r:id="rId37"/>
    <p:sldId id="653" r:id="rId38"/>
    <p:sldId id="807" r:id="rId39"/>
    <p:sldId id="812" r:id="rId40"/>
    <p:sldId id="819" r:id="rId41"/>
    <p:sldId id="779" r:id="rId42"/>
    <p:sldId id="780" r:id="rId43"/>
    <p:sldId id="781" r:id="rId44"/>
    <p:sldId id="782" r:id="rId45"/>
    <p:sldId id="813" r:id="rId46"/>
    <p:sldId id="801" r:id="rId47"/>
    <p:sldId id="258" r:id="rId48"/>
    <p:sldId id="259" r:id="rId49"/>
    <p:sldId id="810" r:id="rId50"/>
    <p:sldId id="784" r:id="rId51"/>
    <p:sldId id="785" r:id="rId52"/>
    <p:sldId id="840" r:id="rId53"/>
    <p:sldId id="786" r:id="rId54"/>
    <p:sldId id="787" r:id="rId55"/>
    <p:sldId id="788" r:id="rId56"/>
    <p:sldId id="605" r:id="rId57"/>
    <p:sldId id="789" r:id="rId58"/>
    <p:sldId id="793" r:id="rId59"/>
    <p:sldId id="615" r:id="rId60"/>
    <p:sldId id="802" r:id="rId61"/>
    <p:sldId id="815" r:id="rId62"/>
    <p:sldId id="814" r:id="rId63"/>
    <p:sldId id="822" r:id="rId64"/>
    <p:sldId id="831" r:id="rId65"/>
    <p:sldId id="809" r:id="rId66"/>
    <p:sldId id="618" r:id="rId67"/>
    <p:sldId id="374" r:id="rId68"/>
    <p:sldId id="617" r:id="rId69"/>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457B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003" autoAdjust="0"/>
    <p:restoredTop sz="93883" autoAdjust="0"/>
  </p:normalViewPr>
  <p:slideViewPr>
    <p:cSldViewPr snapToGrid="0">
      <p:cViewPr varScale="1">
        <p:scale>
          <a:sx n="75" d="100"/>
          <a:sy n="75" d="100"/>
        </p:scale>
        <p:origin x="96" y="27"/>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B44B298-40D2-4D53-A64C-222F918C70FC}"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38AA115B-585E-488D-BD90-6D83BA2FFE59}" type="slidenum">
              <a:rPr lang="en-US" smtClean="0"/>
              <a:t>‹#›</a:t>
            </a:fld>
            <a:endParaRPr lang="en-US"/>
          </a:p>
        </p:txBody>
      </p:sp>
    </p:spTree>
    <p:extLst>
      <p:ext uri="{BB962C8B-B14F-4D97-AF65-F5344CB8AC3E}">
        <p14:creationId xmlns:p14="http://schemas.microsoft.com/office/powerpoint/2010/main" val="1923473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a:p>
        </p:txBody>
      </p:sp>
      <p:sp>
        <p:nvSpPr>
          <p:cNvPr id="32772" name="Slide Number Placeholder 3"/>
          <p:cNvSpPr>
            <a:spLocks noGrp="1"/>
          </p:cNvSpPr>
          <p:nvPr>
            <p:ph type="sldNum" sz="quarter" idx="5"/>
          </p:nvPr>
        </p:nvSpPr>
        <p:spPr>
          <a:noFill/>
        </p:spPr>
        <p:txBody>
          <a:bodyPr/>
          <a:lstStyle/>
          <a:p>
            <a:fld id="{ED76E44A-A288-41DB-93D7-872425901F20}" type="slidenum">
              <a:rPr lang="en-US" smtClean="0"/>
              <a:pPr/>
              <a:t>4</a:t>
            </a:fld>
            <a:endParaRPr lang="en-US"/>
          </a:p>
        </p:txBody>
      </p:sp>
    </p:spTree>
    <p:extLst>
      <p:ext uri="{BB962C8B-B14F-4D97-AF65-F5344CB8AC3E}">
        <p14:creationId xmlns:p14="http://schemas.microsoft.com/office/powerpoint/2010/main" val="3956362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73875" indent="-297644" eaLnBrk="0" hangingPunct="0">
              <a:defRPr>
                <a:solidFill>
                  <a:schemeClr val="tx1"/>
                </a:solidFill>
                <a:latin typeface="Arial" charset="0"/>
                <a:cs typeface="Arial" charset="0"/>
              </a:defRPr>
            </a:lvl2pPr>
            <a:lvl3pPr marL="1190577" indent="-238115" eaLnBrk="0" hangingPunct="0">
              <a:defRPr>
                <a:solidFill>
                  <a:schemeClr val="tx1"/>
                </a:solidFill>
                <a:latin typeface="Arial" charset="0"/>
                <a:cs typeface="Arial" charset="0"/>
              </a:defRPr>
            </a:lvl3pPr>
            <a:lvl4pPr marL="1666807" indent="-238115" eaLnBrk="0" hangingPunct="0">
              <a:defRPr>
                <a:solidFill>
                  <a:schemeClr val="tx1"/>
                </a:solidFill>
                <a:latin typeface="Arial" charset="0"/>
                <a:cs typeface="Arial" charset="0"/>
              </a:defRPr>
            </a:lvl4pPr>
            <a:lvl5pPr marL="2143038" indent="-238115" eaLnBrk="0" hangingPunct="0">
              <a:defRPr>
                <a:solidFill>
                  <a:schemeClr val="tx1"/>
                </a:solidFill>
                <a:latin typeface="Arial" charset="0"/>
                <a:cs typeface="Arial" charset="0"/>
              </a:defRPr>
            </a:lvl5pPr>
            <a:lvl6pPr marL="2619269" indent="-238115" eaLnBrk="0" fontAlgn="base" hangingPunct="0">
              <a:spcBef>
                <a:spcPct val="0"/>
              </a:spcBef>
              <a:spcAft>
                <a:spcPct val="0"/>
              </a:spcAft>
              <a:defRPr>
                <a:solidFill>
                  <a:schemeClr val="tx1"/>
                </a:solidFill>
                <a:latin typeface="Arial" charset="0"/>
                <a:cs typeface="Arial" charset="0"/>
              </a:defRPr>
            </a:lvl6pPr>
            <a:lvl7pPr marL="3095499" indent="-238115" eaLnBrk="0" fontAlgn="base" hangingPunct="0">
              <a:spcBef>
                <a:spcPct val="0"/>
              </a:spcBef>
              <a:spcAft>
                <a:spcPct val="0"/>
              </a:spcAft>
              <a:defRPr>
                <a:solidFill>
                  <a:schemeClr val="tx1"/>
                </a:solidFill>
                <a:latin typeface="Arial" charset="0"/>
                <a:cs typeface="Arial" charset="0"/>
              </a:defRPr>
            </a:lvl7pPr>
            <a:lvl8pPr marL="3571730" indent="-238115" eaLnBrk="0" fontAlgn="base" hangingPunct="0">
              <a:spcBef>
                <a:spcPct val="0"/>
              </a:spcBef>
              <a:spcAft>
                <a:spcPct val="0"/>
              </a:spcAft>
              <a:defRPr>
                <a:solidFill>
                  <a:schemeClr val="tx1"/>
                </a:solidFill>
                <a:latin typeface="Arial" charset="0"/>
                <a:cs typeface="Arial" charset="0"/>
              </a:defRPr>
            </a:lvl8pPr>
            <a:lvl9pPr marL="4047961" indent="-238115" eaLnBrk="0" fontAlgn="base" hangingPunct="0">
              <a:spcBef>
                <a:spcPct val="0"/>
              </a:spcBef>
              <a:spcAft>
                <a:spcPct val="0"/>
              </a:spcAft>
              <a:defRPr>
                <a:solidFill>
                  <a:schemeClr val="tx1"/>
                </a:solidFill>
                <a:latin typeface="Arial" charset="0"/>
                <a:cs typeface="Arial" charset="0"/>
              </a:defRPr>
            </a:lvl9pPr>
          </a:lstStyle>
          <a:p>
            <a:pPr eaLnBrk="1" hangingPunct="1"/>
            <a:fld id="{08C6B241-3B70-4491-9CC5-B3BB1FE27CA7}" type="slidenum">
              <a:rPr lang="en-US" smtClean="0"/>
              <a:pPr eaLnBrk="1" hangingPunct="1"/>
              <a:t>8</a:t>
            </a:fld>
            <a:endParaRPr lang="en-US"/>
          </a:p>
        </p:txBody>
      </p:sp>
    </p:spTree>
    <p:extLst>
      <p:ext uri="{BB962C8B-B14F-4D97-AF65-F5344CB8AC3E}">
        <p14:creationId xmlns:p14="http://schemas.microsoft.com/office/powerpoint/2010/main" val="3136059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a:p>
        </p:txBody>
      </p:sp>
      <p:sp>
        <p:nvSpPr>
          <p:cNvPr id="32772" name="Slide Number Placeholder 3"/>
          <p:cNvSpPr>
            <a:spLocks noGrp="1"/>
          </p:cNvSpPr>
          <p:nvPr>
            <p:ph type="sldNum" sz="quarter" idx="5"/>
          </p:nvPr>
        </p:nvSpPr>
        <p:spPr>
          <a:noFill/>
        </p:spPr>
        <p:txBody>
          <a:bodyPr/>
          <a:lstStyle/>
          <a:p>
            <a:fld id="{ED76E44A-A288-41DB-93D7-872425901F20}" type="slidenum">
              <a:rPr lang="en-US" smtClean="0"/>
              <a:pPr/>
              <a:t>12</a:t>
            </a:fld>
            <a:endParaRPr lang="en-US"/>
          </a:p>
        </p:txBody>
      </p:sp>
    </p:spTree>
    <p:extLst>
      <p:ext uri="{BB962C8B-B14F-4D97-AF65-F5344CB8AC3E}">
        <p14:creationId xmlns:p14="http://schemas.microsoft.com/office/powerpoint/2010/main" val="2419661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73875" indent="-297644" eaLnBrk="0" hangingPunct="0">
              <a:defRPr>
                <a:solidFill>
                  <a:schemeClr val="tx1"/>
                </a:solidFill>
                <a:latin typeface="Arial" charset="0"/>
                <a:cs typeface="Arial" charset="0"/>
              </a:defRPr>
            </a:lvl2pPr>
            <a:lvl3pPr marL="1190577" indent="-238115" eaLnBrk="0" hangingPunct="0">
              <a:defRPr>
                <a:solidFill>
                  <a:schemeClr val="tx1"/>
                </a:solidFill>
                <a:latin typeface="Arial" charset="0"/>
                <a:cs typeface="Arial" charset="0"/>
              </a:defRPr>
            </a:lvl3pPr>
            <a:lvl4pPr marL="1666807" indent="-238115" eaLnBrk="0" hangingPunct="0">
              <a:defRPr>
                <a:solidFill>
                  <a:schemeClr val="tx1"/>
                </a:solidFill>
                <a:latin typeface="Arial" charset="0"/>
                <a:cs typeface="Arial" charset="0"/>
              </a:defRPr>
            </a:lvl4pPr>
            <a:lvl5pPr marL="2143038" indent="-238115" eaLnBrk="0" hangingPunct="0">
              <a:defRPr>
                <a:solidFill>
                  <a:schemeClr val="tx1"/>
                </a:solidFill>
                <a:latin typeface="Arial" charset="0"/>
                <a:cs typeface="Arial" charset="0"/>
              </a:defRPr>
            </a:lvl5pPr>
            <a:lvl6pPr marL="2619269" indent="-238115" eaLnBrk="0" fontAlgn="base" hangingPunct="0">
              <a:spcBef>
                <a:spcPct val="0"/>
              </a:spcBef>
              <a:spcAft>
                <a:spcPct val="0"/>
              </a:spcAft>
              <a:defRPr>
                <a:solidFill>
                  <a:schemeClr val="tx1"/>
                </a:solidFill>
                <a:latin typeface="Arial" charset="0"/>
                <a:cs typeface="Arial" charset="0"/>
              </a:defRPr>
            </a:lvl6pPr>
            <a:lvl7pPr marL="3095499" indent="-238115" eaLnBrk="0" fontAlgn="base" hangingPunct="0">
              <a:spcBef>
                <a:spcPct val="0"/>
              </a:spcBef>
              <a:spcAft>
                <a:spcPct val="0"/>
              </a:spcAft>
              <a:defRPr>
                <a:solidFill>
                  <a:schemeClr val="tx1"/>
                </a:solidFill>
                <a:latin typeface="Arial" charset="0"/>
                <a:cs typeface="Arial" charset="0"/>
              </a:defRPr>
            </a:lvl7pPr>
            <a:lvl8pPr marL="3571730" indent="-238115" eaLnBrk="0" fontAlgn="base" hangingPunct="0">
              <a:spcBef>
                <a:spcPct val="0"/>
              </a:spcBef>
              <a:spcAft>
                <a:spcPct val="0"/>
              </a:spcAft>
              <a:defRPr>
                <a:solidFill>
                  <a:schemeClr val="tx1"/>
                </a:solidFill>
                <a:latin typeface="Arial" charset="0"/>
                <a:cs typeface="Arial" charset="0"/>
              </a:defRPr>
            </a:lvl8pPr>
            <a:lvl9pPr marL="4047961" indent="-238115" eaLnBrk="0" fontAlgn="base" hangingPunct="0">
              <a:spcBef>
                <a:spcPct val="0"/>
              </a:spcBef>
              <a:spcAft>
                <a:spcPct val="0"/>
              </a:spcAft>
              <a:defRPr>
                <a:solidFill>
                  <a:schemeClr val="tx1"/>
                </a:solidFill>
                <a:latin typeface="Arial" charset="0"/>
                <a:cs typeface="Arial" charset="0"/>
              </a:defRPr>
            </a:lvl9pPr>
          </a:lstStyle>
          <a:p>
            <a:pPr eaLnBrk="1" hangingPunct="1"/>
            <a:fld id="{900C7675-8CDA-40A4-B60C-15CC000AE551}" type="slidenum">
              <a:rPr lang="en-US" smtClean="0"/>
              <a:pPr eaLnBrk="1" hangingPunct="1"/>
              <a:t>14</a:t>
            </a:fld>
            <a:endParaRPr lang="en-US"/>
          </a:p>
        </p:txBody>
      </p:sp>
      <p:sp>
        <p:nvSpPr>
          <p:cNvPr id="48131" name="Rectangle 7"/>
          <p:cNvSpPr txBox="1">
            <a:spLocks noGrp="1" noChangeArrowheads="1"/>
          </p:cNvSpPr>
          <p:nvPr/>
        </p:nvSpPr>
        <p:spPr bwMode="auto">
          <a:xfrm>
            <a:off x="4075566" y="9003322"/>
            <a:ext cx="3116609" cy="473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46" tIns="47623" rIns="95246" bIns="47623"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A5669ADD-D95E-45B6-866F-D1127694BC99}" type="slidenum">
              <a:rPr lang="en-US" sz="1200"/>
              <a:pPr algn="r" eaLnBrk="1" hangingPunct="1"/>
              <a:t>14</a:t>
            </a:fld>
            <a:endParaRPr lang="en-US" sz="1200"/>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3"/>
          <p:cNvSpPr>
            <a:spLocks noGrp="1" noChangeArrowheads="1"/>
          </p:cNvSpPr>
          <p:nvPr>
            <p:ph type="body" idx="1"/>
          </p:nvPr>
        </p:nvSpPr>
        <p:spPr bwMode="auto">
          <a:xfrm>
            <a:off x="958958" y="4501662"/>
            <a:ext cx="5274261" cy="42647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Tree>
    <p:extLst>
      <p:ext uri="{BB962C8B-B14F-4D97-AF65-F5344CB8AC3E}">
        <p14:creationId xmlns:p14="http://schemas.microsoft.com/office/powerpoint/2010/main" val="778853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73875" indent="-297644" eaLnBrk="0" hangingPunct="0">
              <a:defRPr>
                <a:solidFill>
                  <a:schemeClr val="tx1"/>
                </a:solidFill>
                <a:latin typeface="Arial" charset="0"/>
                <a:cs typeface="Arial" charset="0"/>
              </a:defRPr>
            </a:lvl2pPr>
            <a:lvl3pPr marL="1190577" indent="-238115" eaLnBrk="0" hangingPunct="0">
              <a:defRPr>
                <a:solidFill>
                  <a:schemeClr val="tx1"/>
                </a:solidFill>
                <a:latin typeface="Arial" charset="0"/>
                <a:cs typeface="Arial" charset="0"/>
              </a:defRPr>
            </a:lvl3pPr>
            <a:lvl4pPr marL="1666807" indent="-238115" eaLnBrk="0" hangingPunct="0">
              <a:defRPr>
                <a:solidFill>
                  <a:schemeClr val="tx1"/>
                </a:solidFill>
                <a:latin typeface="Arial" charset="0"/>
                <a:cs typeface="Arial" charset="0"/>
              </a:defRPr>
            </a:lvl4pPr>
            <a:lvl5pPr marL="2143038" indent="-238115" eaLnBrk="0" hangingPunct="0">
              <a:defRPr>
                <a:solidFill>
                  <a:schemeClr val="tx1"/>
                </a:solidFill>
                <a:latin typeface="Arial" charset="0"/>
                <a:cs typeface="Arial" charset="0"/>
              </a:defRPr>
            </a:lvl5pPr>
            <a:lvl6pPr marL="2619269" indent="-238115" eaLnBrk="0" fontAlgn="base" hangingPunct="0">
              <a:spcBef>
                <a:spcPct val="0"/>
              </a:spcBef>
              <a:spcAft>
                <a:spcPct val="0"/>
              </a:spcAft>
              <a:defRPr>
                <a:solidFill>
                  <a:schemeClr val="tx1"/>
                </a:solidFill>
                <a:latin typeface="Arial" charset="0"/>
                <a:cs typeface="Arial" charset="0"/>
              </a:defRPr>
            </a:lvl6pPr>
            <a:lvl7pPr marL="3095499" indent="-238115" eaLnBrk="0" fontAlgn="base" hangingPunct="0">
              <a:spcBef>
                <a:spcPct val="0"/>
              </a:spcBef>
              <a:spcAft>
                <a:spcPct val="0"/>
              </a:spcAft>
              <a:defRPr>
                <a:solidFill>
                  <a:schemeClr val="tx1"/>
                </a:solidFill>
                <a:latin typeface="Arial" charset="0"/>
                <a:cs typeface="Arial" charset="0"/>
              </a:defRPr>
            </a:lvl7pPr>
            <a:lvl8pPr marL="3571730" indent="-238115" eaLnBrk="0" fontAlgn="base" hangingPunct="0">
              <a:spcBef>
                <a:spcPct val="0"/>
              </a:spcBef>
              <a:spcAft>
                <a:spcPct val="0"/>
              </a:spcAft>
              <a:defRPr>
                <a:solidFill>
                  <a:schemeClr val="tx1"/>
                </a:solidFill>
                <a:latin typeface="Arial" charset="0"/>
                <a:cs typeface="Arial" charset="0"/>
              </a:defRPr>
            </a:lvl8pPr>
            <a:lvl9pPr marL="4047961" indent="-238115" eaLnBrk="0" fontAlgn="base" hangingPunct="0">
              <a:spcBef>
                <a:spcPct val="0"/>
              </a:spcBef>
              <a:spcAft>
                <a:spcPct val="0"/>
              </a:spcAft>
              <a:defRPr>
                <a:solidFill>
                  <a:schemeClr val="tx1"/>
                </a:solidFill>
                <a:latin typeface="Arial" charset="0"/>
                <a:cs typeface="Arial" charset="0"/>
              </a:defRPr>
            </a:lvl9pPr>
          </a:lstStyle>
          <a:p>
            <a:pPr eaLnBrk="1" hangingPunct="1"/>
            <a:fld id="{01E3AE20-C3E3-432B-9E1B-600B62CCEDF9}" type="slidenum">
              <a:rPr lang="en-US" smtClean="0"/>
              <a:pPr eaLnBrk="1" hangingPunct="1"/>
              <a:t>15</a:t>
            </a:fld>
            <a:endParaRPr lang="en-US"/>
          </a:p>
        </p:txBody>
      </p:sp>
    </p:spTree>
    <p:extLst>
      <p:ext uri="{BB962C8B-B14F-4D97-AF65-F5344CB8AC3E}">
        <p14:creationId xmlns:p14="http://schemas.microsoft.com/office/powerpoint/2010/main" val="254016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a:p>
        </p:txBody>
      </p:sp>
      <p:sp>
        <p:nvSpPr>
          <p:cNvPr id="41988" name="Slide Number Placeholder 3"/>
          <p:cNvSpPr>
            <a:spLocks noGrp="1"/>
          </p:cNvSpPr>
          <p:nvPr>
            <p:ph type="sldNum" sz="quarter" idx="5"/>
          </p:nvPr>
        </p:nvSpPr>
        <p:spPr>
          <a:noFill/>
        </p:spPr>
        <p:txBody>
          <a:bodyPr/>
          <a:lstStyle/>
          <a:p>
            <a:fld id="{5C8E73CE-D89D-4096-8160-7397669BC13E}" type="slidenum">
              <a:rPr lang="en-US" smtClean="0"/>
              <a:pPr/>
              <a:t>18</a:t>
            </a:fld>
            <a:endParaRPr lang="en-US"/>
          </a:p>
        </p:txBody>
      </p:sp>
    </p:spTree>
    <p:extLst>
      <p:ext uri="{BB962C8B-B14F-4D97-AF65-F5344CB8AC3E}">
        <p14:creationId xmlns:p14="http://schemas.microsoft.com/office/powerpoint/2010/main" val="31631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a:p>
        </p:txBody>
      </p:sp>
      <p:sp>
        <p:nvSpPr>
          <p:cNvPr id="49156" name="Slide Number Placeholder 3"/>
          <p:cNvSpPr>
            <a:spLocks noGrp="1"/>
          </p:cNvSpPr>
          <p:nvPr>
            <p:ph type="sldNum" sz="quarter" idx="5"/>
          </p:nvPr>
        </p:nvSpPr>
        <p:spPr>
          <a:noFill/>
        </p:spPr>
        <p:txBody>
          <a:bodyPr/>
          <a:lstStyle/>
          <a:p>
            <a:fld id="{C587AB76-F985-42A6-B5A2-5CA4BFE82343}" type="slidenum">
              <a:rPr lang="en-US" smtClean="0"/>
              <a:pPr/>
              <a:t>31</a:t>
            </a:fld>
            <a:endParaRPr lang="en-US"/>
          </a:p>
        </p:txBody>
      </p:sp>
    </p:spTree>
    <p:extLst>
      <p:ext uri="{BB962C8B-B14F-4D97-AF65-F5344CB8AC3E}">
        <p14:creationId xmlns:p14="http://schemas.microsoft.com/office/powerpoint/2010/main" val="3967981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p:sp>
      <p:sp>
        <p:nvSpPr>
          <p:cNvPr id="77827"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77828" name="Slide Number Placeholder 3"/>
          <p:cNvSpPr>
            <a:spLocks noGrp="1"/>
          </p:cNvSpPr>
          <p:nvPr>
            <p:ph type="sldNum" sz="quarter" idx="5"/>
          </p:nvPr>
        </p:nvSpPr>
        <p:spPr>
          <a:noFill/>
        </p:spPr>
        <p:txBody>
          <a:bodyPr/>
          <a:lstStyle>
            <a:lvl1pPr defTabSz="947242" eaLnBrk="0" hangingPunct="0">
              <a:spcBef>
                <a:spcPct val="30000"/>
              </a:spcBef>
              <a:defRPr sz="1200">
                <a:solidFill>
                  <a:schemeClr val="tx1"/>
                </a:solidFill>
                <a:latin typeface="Arial" panose="020B0604020202020204" pitchFamily="34" charset="0"/>
              </a:defRPr>
            </a:lvl1pPr>
            <a:lvl2pPr marL="729128" indent="-280433" defTabSz="947242" eaLnBrk="0" hangingPunct="0">
              <a:spcBef>
                <a:spcPct val="30000"/>
              </a:spcBef>
              <a:defRPr sz="1200">
                <a:solidFill>
                  <a:schemeClr val="tx1"/>
                </a:solidFill>
                <a:latin typeface="Arial" panose="020B0604020202020204" pitchFamily="34" charset="0"/>
              </a:defRPr>
            </a:lvl2pPr>
            <a:lvl3pPr marL="1121735" indent="-224347" defTabSz="947242" eaLnBrk="0" hangingPunct="0">
              <a:spcBef>
                <a:spcPct val="30000"/>
              </a:spcBef>
              <a:defRPr sz="1200">
                <a:solidFill>
                  <a:schemeClr val="tx1"/>
                </a:solidFill>
                <a:latin typeface="Arial" panose="020B0604020202020204" pitchFamily="34" charset="0"/>
              </a:defRPr>
            </a:lvl3pPr>
            <a:lvl4pPr marL="1570429" indent="-224347" defTabSz="947242" eaLnBrk="0" hangingPunct="0">
              <a:spcBef>
                <a:spcPct val="30000"/>
              </a:spcBef>
              <a:defRPr sz="1200">
                <a:solidFill>
                  <a:schemeClr val="tx1"/>
                </a:solidFill>
                <a:latin typeface="Arial" panose="020B0604020202020204" pitchFamily="34" charset="0"/>
              </a:defRPr>
            </a:lvl4pPr>
            <a:lvl5pPr marL="2019122" indent="-224347" defTabSz="947242" eaLnBrk="0" hangingPunct="0">
              <a:spcBef>
                <a:spcPct val="30000"/>
              </a:spcBef>
              <a:defRPr sz="1200">
                <a:solidFill>
                  <a:schemeClr val="tx1"/>
                </a:solidFill>
                <a:latin typeface="Arial" panose="020B0604020202020204" pitchFamily="34" charset="0"/>
              </a:defRPr>
            </a:lvl5pPr>
            <a:lvl6pPr marL="2467817" indent="-224347" defTabSz="947242" eaLnBrk="0" fontAlgn="base" hangingPunct="0">
              <a:spcBef>
                <a:spcPct val="30000"/>
              </a:spcBef>
              <a:spcAft>
                <a:spcPct val="0"/>
              </a:spcAft>
              <a:defRPr sz="1200">
                <a:solidFill>
                  <a:schemeClr val="tx1"/>
                </a:solidFill>
                <a:latin typeface="Arial" panose="020B0604020202020204" pitchFamily="34" charset="0"/>
              </a:defRPr>
            </a:lvl6pPr>
            <a:lvl7pPr marL="2916510" indent="-224347" defTabSz="947242" eaLnBrk="0" fontAlgn="base" hangingPunct="0">
              <a:spcBef>
                <a:spcPct val="30000"/>
              </a:spcBef>
              <a:spcAft>
                <a:spcPct val="0"/>
              </a:spcAft>
              <a:defRPr sz="1200">
                <a:solidFill>
                  <a:schemeClr val="tx1"/>
                </a:solidFill>
                <a:latin typeface="Arial" panose="020B0604020202020204" pitchFamily="34" charset="0"/>
              </a:defRPr>
            </a:lvl7pPr>
            <a:lvl8pPr marL="3365204" indent="-224347" defTabSz="947242" eaLnBrk="0" fontAlgn="base" hangingPunct="0">
              <a:spcBef>
                <a:spcPct val="30000"/>
              </a:spcBef>
              <a:spcAft>
                <a:spcPct val="0"/>
              </a:spcAft>
              <a:defRPr sz="1200">
                <a:solidFill>
                  <a:schemeClr val="tx1"/>
                </a:solidFill>
                <a:latin typeface="Arial" panose="020B0604020202020204" pitchFamily="34" charset="0"/>
              </a:defRPr>
            </a:lvl8pPr>
            <a:lvl9pPr marL="3813899" indent="-224347" defTabSz="947242"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1C1894DF-5FCE-4DBF-ABB1-8970618A8003}" type="slidenum">
              <a:rPr lang="en-US" altLang="en-US" sz="1300">
                <a:solidFill>
                  <a:srgbClr val="000000"/>
                </a:solidFill>
              </a:rPr>
              <a:pPr eaLnBrk="1" hangingPunct="1">
                <a:spcBef>
                  <a:spcPct val="0"/>
                </a:spcBef>
              </a:pPr>
              <a:t>41</a:t>
            </a:fld>
            <a:endParaRPr lang="en-US" altLang="en-US" sz="1300">
              <a:solidFill>
                <a:srgbClr val="000000"/>
              </a:solidFill>
            </a:endParaRPr>
          </a:p>
        </p:txBody>
      </p:sp>
    </p:spTree>
    <p:extLst>
      <p:ext uri="{BB962C8B-B14F-4D97-AF65-F5344CB8AC3E}">
        <p14:creationId xmlns:p14="http://schemas.microsoft.com/office/powerpoint/2010/main" val="1740538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30C75-F67B-43B3-9AAC-F92BA720F6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FEE190-5682-4558-89DF-32E396B3B8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27A7E5-8810-4121-9056-035C79386BBF}"/>
              </a:ext>
            </a:extLst>
          </p:cNvPr>
          <p:cNvSpPr>
            <a:spLocks noGrp="1"/>
          </p:cNvSpPr>
          <p:nvPr>
            <p:ph type="dt" sz="half" idx="10"/>
          </p:nvPr>
        </p:nvSpPr>
        <p:spPr/>
        <p:txBody>
          <a:bodyPr/>
          <a:lstStyle/>
          <a:p>
            <a:fld id="{C51B7595-F6FE-432D-BE33-CFC07EE9585E}" type="datetime1">
              <a:rPr lang="en-US" smtClean="0"/>
              <a:t>4/30/2023</a:t>
            </a:fld>
            <a:endParaRPr lang="en-US"/>
          </a:p>
        </p:txBody>
      </p:sp>
      <p:sp>
        <p:nvSpPr>
          <p:cNvPr id="5" name="Footer Placeholder 4">
            <a:extLst>
              <a:ext uri="{FF2B5EF4-FFF2-40B4-BE49-F238E27FC236}">
                <a16:creationId xmlns:a16="http://schemas.microsoft.com/office/drawing/2014/main" id="{B168CB6A-671A-4679-9F7D-A8ED11C6DF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445D2E-E49D-43D5-A41A-7F99AF703684}"/>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390878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A5731-16F0-4BF3-9A25-5815BDEA0C3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0962798-1CF8-4014-8261-3C58338B9D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3B869-4D24-47F2-891B-C3AF3E886AE1}"/>
              </a:ext>
            </a:extLst>
          </p:cNvPr>
          <p:cNvSpPr>
            <a:spLocks noGrp="1"/>
          </p:cNvSpPr>
          <p:nvPr>
            <p:ph type="dt" sz="half" idx="10"/>
          </p:nvPr>
        </p:nvSpPr>
        <p:spPr/>
        <p:txBody>
          <a:bodyPr/>
          <a:lstStyle/>
          <a:p>
            <a:fld id="{D164506B-429C-4072-A909-20FCB39A6E0F}" type="datetime1">
              <a:rPr lang="en-US" smtClean="0"/>
              <a:t>4/30/2023</a:t>
            </a:fld>
            <a:endParaRPr lang="en-US"/>
          </a:p>
        </p:txBody>
      </p:sp>
      <p:sp>
        <p:nvSpPr>
          <p:cNvPr id="5" name="Footer Placeholder 4">
            <a:extLst>
              <a:ext uri="{FF2B5EF4-FFF2-40B4-BE49-F238E27FC236}">
                <a16:creationId xmlns:a16="http://schemas.microsoft.com/office/drawing/2014/main" id="{B551D9EF-C74F-4BA8-82C9-35275A3A4F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FC3A74-0C96-4E97-88F6-D4CF496648E8}"/>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428678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D6AC62-C2E8-4D98-934A-530BD061311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FAC16F-E967-49DE-A245-52D0A4CDC9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E873D4-6C1A-4A23-82C8-5287BC05B14F}"/>
              </a:ext>
            </a:extLst>
          </p:cNvPr>
          <p:cNvSpPr>
            <a:spLocks noGrp="1"/>
          </p:cNvSpPr>
          <p:nvPr>
            <p:ph type="dt" sz="half" idx="10"/>
          </p:nvPr>
        </p:nvSpPr>
        <p:spPr/>
        <p:txBody>
          <a:bodyPr/>
          <a:lstStyle/>
          <a:p>
            <a:fld id="{0D4D0980-FCD8-4A09-99BA-5A9DEAD956FF}" type="datetime1">
              <a:rPr lang="en-US" smtClean="0"/>
              <a:t>4/30/2023</a:t>
            </a:fld>
            <a:endParaRPr lang="en-US"/>
          </a:p>
        </p:txBody>
      </p:sp>
      <p:sp>
        <p:nvSpPr>
          <p:cNvPr id="5" name="Footer Placeholder 4">
            <a:extLst>
              <a:ext uri="{FF2B5EF4-FFF2-40B4-BE49-F238E27FC236}">
                <a16:creationId xmlns:a16="http://schemas.microsoft.com/office/drawing/2014/main" id="{C46CFAC4-39B0-4E92-A296-677BEC1D00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75A14B-E1D3-446F-BD5F-1054935C3A4F}"/>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1905774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4F34A-E761-40A0-93D7-1323A66105B0}"/>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162279B-D623-43EC-8FE3-57980597451F}"/>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7FE0A39-258C-44CF-8467-A8C6A1DE1517}"/>
              </a:ext>
            </a:extLst>
          </p:cNvPr>
          <p:cNvSpPr>
            <a:spLocks noGrp="1"/>
          </p:cNvSpPr>
          <p:nvPr>
            <p:ph type="dt" sz="half" idx="10"/>
          </p:nvPr>
        </p:nvSpPr>
        <p:spPr/>
        <p:txBody>
          <a:bodyPr/>
          <a:lstStyle/>
          <a:p>
            <a:fld id="{84724FC2-EB00-455A-9ECD-0C0A5F0B40F4}" type="datetime1">
              <a:rPr lang="en-US" smtClean="0"/>
              <a:t>4/30/2023</a:t>
            </a:fld>
            <a:endParaRPr lang="en-US"/>
          </a:p>
        </p:txBody>
      </p:sp>
      <p:sp>
        <p:nvSpPr>
          <p:cNvPr id="5" name="Footer Placeholder 4">
            <a:extLst>
              <a:ext uri="{FF2B5EF4-FFF2-40B4-BE49-F238E27FC236}">
                <a16:creationId xmlns:a16="http://schemas.microsoft.com/office/drawing/2014/main" id="{FD4266D9-1AB1-4DE6-9368-5B696F6701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6E6022-53F0-4DDA-84A6-10544CC45E69}"/>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10711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A128E-9004-4AB8-9D32-D51F1DFDA6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1F5D52-E765-43C6-A6BA-06507BC5D5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548754E-B4EE-4B74-8B45-8B281DDD2327}"/>
              </a:ext>
            </a:extLst>
          </p:cNvPr>
          <p:cNvSpPr>
            <a:spLocks noGrp="1"/>
          </p:cNvSpPr>
          <p:nvPr>
            <p:ph type="dt" sz="half" idx="10"/>
          </p:nvPr>
        </p:nvSpPr>
        <p:spPr/>
        <p:txBody>
          <a:bodyPr/>
          <a:lstStyle/>
          <a:p>
            <a:fld id="{86D9FD81-3845-47A4-B4F0-B6DD0B569A81}" type="datetime1">
              <a:rPr lang="en-US" smtClean="0"/>
              <a:t>4/30/2023</a:t>
            </a:fld>
            <a:endParaRPr lang="en-US"/>
          </a:p>
        </p:txBody>
      </p:sp>
      <p:sp>
        <p:nvSpPr>
          <p:cNvPr id="5" name="Footer Placeholder 4">
            <a:extLst>
              <a:ext uri="{FF2B5EF4-FFF2-40B4-BE49-F238E27FC236}">
                <a16:creationId xmlns:a16="http://schemas.microsoft.com/office/drawing/2014/main" id="{D0976E88-7CC6-4750-B792-80FCAFE8A2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2995F8-1164-4A6C-9F40-47C225FBDC7A}"/>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3937128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1E6A5-A7DA-40AD-812A-31052F0A2172}"/>
              </a:ext>
            </a:extLst>
          </p:cNvPr>
          <p:cNvSpPr>
            <a:spLocks noGrp="1"/>
          </p:cNvSpPr>
          <p:nvPr>
            <p:ph type="title"/>
          </p:nvPr>
        </p:nvSpPr>
        <p:spPr/>
        <p:txBody>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99D5DAF-5E37-460D-B754-0FF84041657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D7E42CE-9A23-4E0E-BFC3-D6A8DF2732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D67FEA-8B61-4F7B-80E6-582A3E367664}"/>
              </a:ext>
            </a:extLst>
          </p:cNvPr>
          <p:cNvSpPr>
            <a:spLocks noGrp="1"/>
          </p:cNvSpPr>
          <p:nvPr>
            <p:ph type="dt" sz="half" idx="10"/>
          </p:nvPr>
        </p:nvSpPr>
        <p:spPr/>
        <p:txBody>
          <a:bodyPr/>
          <a:lstStyle/>
          <a:p>
            <a:fld id="{19645D96-76F6-4DB7-8029-F3B4EB0729E8}" type="datetime1">
              <a:rPr lang="en-US" smtClean="0"/>
              <a:t>4/30/2023</a:t>
            </a:fld>
            <a:endParaRPr lang="en-US"/>
          </a:p>
        </p:txBody>
      </p:sp>
      <p:sp>
        <p:nvSpPr>
          <p:cNvPr id="6" name="Footer Placeholder 5">
            <a:extLst>
              <a:ext uri="{FF2B5EF4-FFF2-40B4-BE49-F238E27FC236}">
                <a16:creationId xmlns:a16="http://schemas.microsoft.com/office/drawing/2014/main" id="{A074F119-150C-45C5-AAEE-7A79032934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81EEE1-F6EF-4121-AA83-8F3B391773F9}"/>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166442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7E24-2D21-4DBC-8598-27007A78EB1E}"/>
              </a:ext>
            </a:extLst>
          </p:cNvPr>
          <p:cNvSpPr>
            <a:spLocks noGrp="1"/>
          </p:cNvSpPr>
          <p:nvPr>
            <p:ph type="title"/>
          </p:nvPr>
        </p:nvSpPr>
        <p:spPr>
          <a:xfrm>
            <a:off x="839788" y="365125"/>
            <a:ext cx="10515600" cy="1325563"/>
          </a:xfrm>
        </p:spPr>
        <p:txBody>
          <a:bodyPr/>
          <a:lstStyle>
            <a:lvl1pPr>
              <a:defRPr sz="44200"/>
            </a:lvl1pPr>
          </a:lstStyle>
          <a:p>
            <a:r>
              <a:rPr lang="en-US" dirty="0"/>
              <a:t>Click to edit Master title style</a:t>
            </a:r>
          </a:p>
        </p:txBody>
      </p:sp>
      <p:sp>
        <p:nvSpPr>
          <p:cNvPr id="3" name="Text Placeholder 2">
            <a:extLst>
              <a:ext uri="{FF2B5EF4-FFF2-40B4-BE49-F238E27FC236}">
                <a16:creationId xmlns:a16="http://schemas.microsoft.com/office/drawing/2014/main" id="{9A5DD6E2-755E-46EA-88F9-D26C407BE8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801C602-E0E9-46CC-8010-4976C176785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0C25050-4C91-4129-905C-1E1FF213DD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87BD9B9-2EB3-483F-B753-4AC8E5C5B14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44B9612-D87C-4F41-8662-720E8D0C7FE8}"/>
              </a:ext>
            </a:extLst>
          </p:cNvPr>
          <p:cNvSpPr>
            <a:spLocks noGrp="1"/>
          </p:cNvSpPr>
          <p:nvPr>
            <p:ph type="dt" sz="half" idx="10"/>
          </p:nvPr>
        </p:nvSpPr>
        <p:spPr/>
        <p:txBody>
          <a:bodyPr/>
          <a:lstStyle/>
          <a:p>
            <a:fld id="{0523C976-BB12-4E5E-829B-5AD7BDD3AA9C}" type="datetime1">
              <a:rPr lang="en-US" smtClean="0"/>
              <a:t>4/30/2023</a:t>
            </a:fld>
            <a:endParaRPr lang="en-US"/>
          </a:p>
        </p:txBody>
      </p:sp>
      <p:sp>
        <p:nvSpPr>
          <p:cNvPr id="8" name="Footer Placeholder 7">
            <a:extLst>
              <a:ext uri="{FF2B5EF4-FFF2-40B4-BE49-F238E27FC236}">
                <a16:creationId xmlns:a16="http://schemas.microsoft.com/office/drawing/2014/main" id="{514768C9-204D-42A7-A581-AD61A437BD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83FC4A-EF58-4ABC-B5E2-4AE23BE6C9B0}"/>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3329765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63A3F-85D9-4A30-A9EC-237EA02DF82E}"/>
              </a:ext>
            </a:extLst>
          </p:cNvPr>
          <p:cNvSpPr>
            <a:spLocks noGrp="1"/>
          </p:cNvSpPr>
          <p:nvPr>
            <p:ph type="title"/>
          </p:nvPr>
        </p:nvSpPr>
        <p:spPr/>
        <p:txBody>
          <a:bodyPr/>
          <a:lstStyle>
            <a:lvl1pPr>
              <a:defRPr sz="3200"/>
            </a:lvl1pPr>
          </a:lstStyle>
          <a:p>
            <a:r>
              <a:rPr lang="en-US" dirty="0"/>
              <a:t>Click to edit Master title style</a:t>
            </a:r>
          </a:p>
        </p:txBody>
      </p:sp>
      <p:sp>
        <p:nvSpPr>
          <p:cNvPr id="3" name="Date Placeholder 2">
            <a:extLst>
              <a:ext uri="{FF2B5EF4-FFF2-40B4-BE49-F238E27FC236}">
                <a16:creationId xmlns:a16="http://schemas.microsoft.com/office/drawing/2014/main" id="{C9DB72B2-6E9E-4E8C-91C0-AE3914310035}"/>
              </a:ext>
            </a:extLst>
          </p:cNvPr>
          <p:cNvSpPr>
            <a:spLocks noGrp="1"/>
          </p:cNvSpPr>
          <p:nvPr>
            <p:ph type="dt" sz="half" idx="10"/>
          </p:nvPr>
        </p:nvSpPr>
        <p:spPr/>
        <p:txBody>
          <a:bodyPr/>
          <a:lstStyle/>
          <a:p>
            <a:fld id="{7CA7C182-C30F-4C1B-995A-34AA97089ACD}" type="datetime1">
              <a:rPr lang="en-US" smtClean="0"/>
              <a:t>4/30/2023</a:t>
            </a:fld>
            <a:endParaRPr lang="en-US"/>
          </a:p>
        </p:txBody>
      </p:sp>
      <p:sp>
        <p:nvSpPr>
          <p:cNvPr id="4" name="Footer Placeholder 3">
            <a:extLst>
              <a:ext uri="{FF2B5EF4-FFF2-40B4-BE49-F238E27FC236}">
                <a16:creationId xmlns:a16="http://schemas.microsoft.com/office/drawing/2014/main" id="{2637A15A-1F02-4048-B37D-3C51C9DF8D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65C612-9B04-4E84-B504-ED5491914CCA}"/>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1150354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15290D-0927-40A5-9C2C-7F04F0EA8AAE}"/>
              </a:ext>
            </a:extLst>
          </p:cNvPr>
          <p:cNvSpPr>
            <a:spLocks noGrp="1"/>
          </p:cNvSpPr>
          <p:nvPr>
            <p:ph type="dt" sz="half" idx="10"/>
          </p:nvPr>
        </p:nvSpPr>
        <p:spPr/>
        <p:txBody>
          <a:bodyPr/>
          <a:lstStyle/>
          <a:p>
            <a:fld id="{C5FD6F46-D517-4F21-8D12-818E4EC558BC}" type="datetime1">
              <a:rPr lang="en-US" smtClean="0"/>
              <a:t>4/30/2023</a:t>
            </a:fld>
            <a:endParaRPr lang="en-US"/>
          </a:p>
        </p:txBody>
      </p:sp>
      <p:sp>
        <p:nvSpPr>
          <p:cNvPr id="3" name="Footer Placeholder 2">
            <a:extLst>
              <a:ext uri="{FF2B5EF4-FFF2-40B4-BE49-F238E27FC236}">
                <a16:creationId xmlns:a16="http://schemas.microsoft.com/office/drawing/2014/main" id="{4C49EC2A-67EF-4037-A26E-E7634CD720B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98D15A-89A2-4678-90C4-E5E54FBA67F9}"/>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301756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53D27-C33F-401F-B363-43DF2403F2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7BDCEA-F080-489B-9CE4-270F26E6A2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24FE61-D72E-4DB0-B5FC-17C23153A1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F82581-29B7-4FEC-B37A-E120B6B2CFE9}"/>
              </a:ext>
            </a:extLst>
          </p:cNvPr>
          <p:cNvSpPr>
            <a:spLocks noGrp="1"/>
          </p:cNvSpPr>
          <p:nvPr>
            <p:ph type="dt" sz="half" idx="10"/>
          </p:nvPr>
        </p:nvSpPr>
        <p:spPr/>
        <p:txBody>
          <a:bodyPr/>
          <a:lstStyle/>
          <a:p>
            <a:fld id="{E5E09D99-6492-4034-9976-F7D8843FEE87}" type="datetime1">
              <a:rPr lang="en-US" smtClean="0"/>
              <a:t>4/30/2023</a:t>
            </a:fld>
            <a:endParaRPr lang="en-US"/>
          </a:p>
        </p:txBody>
      </p:sp>
      <p:sp>
        <p:nvSpPr>
          <p:cNvPr id="6" name="Footer Placeholder 5">
            <a:extLst>
              <a:ext uri="{FF2B5EF4-FFF2-40B4-BE49-F238E27FC236}">
                <a16:creationId xmlns:a16="http://schemas.microsoft.com/office/drawing/2014/main" id="{B34EB037-7846-44BA-A151-2B45B9ED04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E9327-114C-4BEA-ACE1-3759FFD588BC}"/>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1141094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D82F0-FD0C-4AA5-8757-BCA8DA5373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BD7842-0994-4EA8-8FB7-40CA80CABB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3E3B514-93A3-42CC-B378-F7916FDAB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2350BC2-87A2-4E43-83E9-EBC5DB579178}"/>
              </a:ext>
            </a:extLst>
          </p:cNvPr>
          <p:cNvSpPr>
            <a:spLocks noGrp="1"/>
          </p:cNvSpPr>
          <p:nvPr>
            <p:ph type="dt" sz="half" idx="10"/>
          </p:nvPr>
        </p:nvSpPr>
        <p:spPr/>
        <p:txBody>
          <a:bodyPr/>
          <a:lstStyle/>
          <a:p>
            <a:fld id="{F05A0916-0AAA-4C0B-9C08-4A3FF0CD716B}" type="datetime1">
              <a:rPr lang="en-US" smtClean="0"/>
              <a:t>4/30/2023</a:t>
            </a:fld>
            <a:endParaRPr lang="en-US"/>
          </a:p>
        </p:txBody>
      </p:sp>
      <p:sp>
        <p:nvSpPr>
          <p:cNvPr id="6" name="Footer Placeholder 5">
            <a:extLst>
              <a:ext uri="{FF2B5EF4-FFF2-40B4-BE49-F238E27FC236}">
                <a16:creationId xmlns:a16="http://schemas.microsoft.com/office/drawing/2014/main" id="{54467AD5-60FF-45B8-9E99-59512977FF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F2A903-7DAB-43A9-A0CA-786CA6B416AE}"/>
              </a:ext>
            </a:extLst>
          </p:cNvPr>
          <p:cNvSpPr>
            <a:spLocks noGrp="1"/>
          </p:cNvSpPr>
          <p:nvPr>
            <p:ph type="sldNum" sz="quarter" idx="12"/>
          </p:nvPr>
        </p:nvSpPr>
        <p:spPr/>
        <p:txBody>
          <a:bodyPr/>
          <a:lstStyle/>
          <a:p>
            <a:fld id="{22A1B923-FE3D-4667-93FD-F1188A614F21}" type="slidenum">
              <a:rPr lang="en-US" smtClean="0"/>
              <a:t>‹#›</a:t>
            </a:fld>
            <a:endParaRPr lang="en-US"/>
          </a:p>
        </p:txBody>
      </p:sp>
    </p:spTree>
    <p:extLst>
      <p:ext uri="{BB962C8B-B14F-4D97-AF65-F5344CB8AC3E}">
        <p14:creationId xmlns:p14="http://schemas.microsoft.com/office/powerpoint/2010/main" val="2070986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55E8A8-422F-47EC-920A-2B91F7DDE6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BD4207-B528-4FFA-8A9E-8B5D6E7D92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41B609-C6A3-4BB1-9BE0-D4DC6024B9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DE245-3592-41B4-85E8-4E5250314279}" type="datetime1">
              <a:rPr lang="en-US" smtClean="0"/>
              <a:t>4/30/2023</a:t>
            </a:fld>
            <a:endParaRPr lang="en-US"/>
          </a:p>
        </p:txBody>
      </p:sp>
      <p:sp>
        <p:nvSpPr>
          <p:cNvPr id="5" name="Footer Placeholder 4">
            <a:extLst>
              <a:ext uri="{FF2B5EF4-FFF2-40B4-BE49-F238E27FC236}">
                <a16:creationId xmlns:a16="http://schemas.microsoft.com/office/drawing/2014/main" id="{4EB9E6B3-C3A7-4C50-82F2-7EBE8447F5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F1E0E5E-8CA3-449A-BFC7-C196FFA7FF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1B923-FE3D-4667-93FD-F1188A614F21}" type="slidenum">
              <a:rPr lang="en-US" smtClean="0"/>
              <a:t>‹#›</a:t>
            </a:fld>
            <a:endParaRPr lang="en-US"/>
          </a:p>
        </p:txBody>
      </p:sp>
    </p:spTree>
    <p:extLst>
      <p:ext uri="{BB962C8B-B14F-4D97-AF65-F5344CB8AC3E}">
        <p14:creationId xmlns:p14="http://schemas.microsoft.com/office/powerpoint/2010/main" val="1890054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C21CD-876F-40D5-A2C5-1C65945DAB51}"/>
              </a:ext>
            </a:extLst>
          </p:cNvPr>
          <p:cNvSpPr>
            <a:spLocks noGrp="1"/>
          </p:cNvSpPr>
          <p:nvPr>
            <p:ph type="ctrTitle"/>
          </p:nvPr>
        </p:nvSpPr>
        <p:spPr>
          <a:xfrm>
            <a:off x="1493520" y="3239453"/>
            <a:ext cx="9144000" cy="2387600"/>
          </a:xfrm>
        </p:spPr>
        <p:txBody>
          <a:bodyPr>
            <a:normAutofit fontScale="90000"/>
          </a:bodyPr>
          <a:lstStyle/>
          <a:p>
            <a:r>
              <a:rPr lang="en-US" sz="3200" dirty="0">
                <a:latin typeface="Times New Roman" pitchFamily="18" charset="0"/>
                <a:cs typeface="Times New Roman" pitchFamily="18" charset="0"/>
              </a:rPr>
              <a:t>Topic 18 </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Section 2 Monopolization Law and Policy</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latin typeface="Times New Roman" pitchFamily="18" charset="0"/>
                <a:cs typeface="Times New Roman" pitchFamily="18" charset="0"/>
              </a:rPr>
            </a:br>
            <a:endParaRPr lang="en-US" sz="3200" dirty="0"/>
          </a:p>
        </p:txBody>
      </p:sp>
      <p:sp>
        <p:nvSpPr>
          <p:cNvPr id="3" name="Subtitle 2">
            <a:extLst>
              <a:ext uri="{FF2B5EF4-FFF2-40B4-BE49-F238E27FC236}">
                <a16:creationId xmlns:a16="http://schemas.microsoft.com/office/drawing/2014/main" id="{D48C82CE-83D6-4031-BE19-854FA1F57CFA}"/>
              </a:ext>
            </a:extLst>
          </p:cNvPr>
          <p:cNvSpPr>
            <a:spLocks noGrp="1"/>
          </p:cNvSpPr>
          <p:nvPr>
            <p:ph type="subTitle" idx="1"/>
          </p:nvPr>
        </p:nvSpPr>
        <p:spPr>
          <a:xfrm>
            <a:off x="1319530" y="2968308"/>
            <a:ext cx="9144000" cy="1655762"/>
          </a:xfrm>
        </p:spPr>
        <p:txBody>
          <a:bodyPr>
            <a:normAutofit/>
          </a:bodyPr>
          <a:lstStyle/>
          <a:p>
            <a:r>
              <a:rPr lang="en-US" dirty="0">
                <a:latin typeface="Times New Roman" panose="02020603050405020304" pitchFamily="18" charset="0"/>
                <a:cs typeface="Times New Roman" panose="02020603050405020304" pitchFamily="18" charset="0"/>
              </a:rPr>
              <a:t> </a:t>
            </a:r>
          </a:p>
        </p:txBody>
      </p:sp>
      <p:sp>
        <p:nvSpPr>
          <p:cNvPr id="409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4259822-F39F-45AD-B276-EC46152CCC17}" type="slidenum">
              <a:rPr lang="en-US" smtClean="0"/>
              <a:pPr eaLnBrk="1" hangingPunct="1"/>
              <a:t>1</a:t>
            </a:fld>
            <a:endParaRPr lang="en-US"/>
          </a:p>
        </p:txBody>
      </p:sp>
    </p:spTree>
    <p:extLst>
      <p:ext uri="{BB962C8B-B14F-4D97-AF65-F5344CB8AC3E}">
        <p14:creationId xmlns:p14="http://schemas.microsoft.com/office/powerpoint/2010/main" val="3054781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1981200" y="914401"/>
            <a:ext cx="8229600" cy="5211763"/>
          </a:xfrm>
        </p:spPr>
        <p:txBody>
          <a:bodyPr/>
          <a:lstStyle/>
          <a:p>
            <a:pPr marL="533400" indent="-533400" algn="ctr">
              <a:buNone/>
            </a:pPr>
            <a:r>
              <a:rPr lang="en-US" altLang="en-US" dirty="0"/>
              <a:t> </a:t>
            </a:r>
          </a:p>
        </p:txBody>
      </p:sp>
      <p:sp>
        <p:nvSpPr>
          <p:cNvPr id="29699" name="Rectangle 2"/>
          <p:cNvSpPr>
            <a:spLocks noGrp="1" noChangeArrowheads="1"/>
          </p:cNvSpPr>
          <p:nvPr>
            <p:ph type="title"/>
          </p:nvPr>
        </p:nvSpPr>
        <p:spPr>
          <a:xfrm>
            <a:off x="1456440" y="180976"/>
            <a:ext cx="9233555" cy="733425"/>
          </a:xfrm>
        </p:spPr>
        <p:txBody>
          <a:bodyPr>
            <a:normAutofit fontScale="90000"/>
          </a:bodyPr>
          <a:lstStyle/>
          <a:p>
            <a:pPr eaLnBrk="1" hangingPunct="1"/>
            <a:r>
              <a:rPr lang="en-US" altLang="en-US" sz="3600" dirty="0"/>
              <a:t>Over-Deterrence Concerns: Courts and Legal Process</a:t>
            </a:r>
          </a:p>
        </p:txBody>
      </p:sp>
      <p:graphicFrame>
        <p:nvGraphicFramePr>
          <p:cNvPr id="4" name="Table 3"/>
          <p:cNvGraphicFramePr>
            <a:graphicFrameLocks noGrp="1"/>
          </p:cNvGraphicFramePr>
          <p:nvPr/>
        </p:nvGraphicFramePr>
        <p:xfrm>
          <a:off x="1752600" y="1216980"/>
          <a:ext cx="8229600" cy="7918900"/>
        </p:xfrm>
        <a:graphic>
          <a:graphicData uri="http://schemas.openxmlformats.org/drawingml/2006/table">
            <a:tbl>
              <a:tblPr firstRow="1" bandRow="1">
                <a:tableStyleId>{21E4AEA4-8DFA-4A89-87EB-49C32662AFE0}</a:tableStyleId>
              </a:tblPr>
              <a:tblGrid>
                <a:gridCol w="358140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0">
                <a:tc>
                  <a:txBody>
                    <a:bodyPr/>
                    <a:lstStyle/>
                    <a:p>
                      <a:r>
                        <a:rPr lang="en-US" sz="1800" dirty="0">
                          <a:latin typeface="Times New Roman" panose="02020603050405020304" pitchFamily="18" charset="0"/>
                          <a:cs typeface="Times New Roman" panose="02020603050405020304" pitchFamily="18" charset="0"/>
                        </a:rPr>
                        <a:t>Arguments for caution</a:t>
                      </a:r>
                    </a:p>
                  </a:txBody>
                  <a:tcPr marT="45731" marB="45731">
                    <a:solidFill>
                      <a:srgbClr val="C00000"/>
                    </a:solidFill>
                  </a:tcPr>
                </a:tc>
                <a:tc>
                  <a:txBody>
                    <a:bodyPr/>
                    <a:lstStyle/>
                    <a:p>
                      <a:r>
                        <a:rPr lang="en-US" sz="1800" dirty="0">
                          <a:latin typeface="Times New Roman" panose="02020603050405020304" pitchFamily="18" charset="0"/>
                          <a:cs typeface="Times New Roman" panose="02020603050405020304" pitchFamily="18" charset="0"/>
                        </a:rPr>
                        <a:t>Counter-arguments</a:t>
                      </a:r>
                    </a:p>
                  </a:txBody>
                  <a:tcPr marT="45731" marB="45731">
                    <a:solidFill>
                      <a:srgbClr val="C00000"/>
                    </a:solidFill>
                  </a:tcPr>
                </a:tc>
                <a:extLst>
                  <a:ext uri="{0D108BD9-81ED-4DB2-BD59-A6C34878D82A}">
                    <a16:rowId xmlns:a16="http://schemas.microsoft.com/office/drawing/2014/main" val="10000"/>
                  </a:ext>
                </a:extLst>
              </a:tr>
              <a:tr h="648607">
                <a:tc>
                  <a:txBody>
                    <a:bodyPr/>
                    <a:lstStyle/>
                    <a:p>
                      <a:endParaRPr lang="en-US" sz="1800" b="1" dirty="0">
                        <a:solidFill>
                          <a:srgbClr val="C00000"/>
                        </a:solidFill>
                        <a:latin typeface="Times New Roman" panose="02020603050405020304" pitchFamily="18" charset="0"/>
                        <a:cs typeface="Times New Roman" panose="02020603050405020304" pitchFamily="18" charset="0"/>
                      </a:endParaRPr>
                    </a:p>
                    <a:p>
                      <a:r>
                        <a:rPr lang="en-US" sz="1800" b="1" dirty="0">
                          <a:solidFill>
                            <a:srgbClr val="C00000"/>
                          </a:solidFill>
                          <a:latin typeface="Times New Roman" panose="02020603050405020304" pitchFamily="18" charset="0"/>
                          <a:cs typeface="Times New Roman" panose="02020603050405020304" pitchFamily="18" charset="0"/>
                        </a:rPr>
                        <a:t>Courts cannot reliably identify</a:t>
                      </a:r>
                      <a:r>
                        <a:rPr lang="en-US" sz="1800" b="1" baseline="0" dirty="0">
                          <a:solidFill>
                            <a:srgbClr val="C00000"/>
                          </a:solidFill>
                          <a:latin typeface="Times New Roman" panose="02020603050405020304" pitchFamily="18" charset="0"/>
                          <a:cs typeface="Times New Roman" panose="02020603050405020304" pitchFamily="18" charset="0"/>
                        </a:rPr>
                        <a:t> or remedy monopolization.</a:t>
                      </a:r>
                    </a:p>
                    <a:p>
                      <a:endParaRPr lang="en-US" sz="1800" b="1" baseline="0"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1800" b="1" dirty="0">
                        <a:solidFill>
                          <a:srgbClr val="339966"/>
                        </a:solidFill>
                        <a:latin typeface="Times New Roman" panose="02020603050405020304" pitchFamily="18" charset="0"/>
                        <a:cs typeface="Times New Roman" panose="02020603050405020304" pitchFamily="18" charset="0"/>
                      </a:endParaRPr>
                    </a:p>
                    <a:p>
                      <a:r>
                        <a:rPr lang="en-US" sz="1800" b="1" dirty="0">
                          <a:solidFill>
                            <a:srgbClr val="339966"/>
                          </a:solidFill>
                          <a:latin typeface="Times New Roman" panose="02020603050405020304" pitchFamily="18" charset="0"/>
                          <a:cs typeface="Times New Roman" panose="02020603050405020304" pitchFamily="18" charset="0"/>
                        </a:rPr>
                        <a:t>Monopolization does not present</a:t>
                      </a:r>
                      <a:r>
                        <a:rPr lang="en-US" sz="1800" b="1" baseline="0" dirty="0">
                          <a:solidFill>
                            <a:srgbClr val="339966"/>
                          </a:solidFill>
                          <a:latin typeface="Times New Roman" panose="02020603050405020304" pitchFamily="18" charset="0"/>
                          <a:cs typeface="Times New Roman" panose="02020603050405020304" pitchFamily="18" charset="0"/>
                        </a:rPr>
                        <a:t> unique problems for courts.</a:t>
                      </a:r>
                      <a:endParaRPr lang="en-US" sz="1800" b="1" dirty="0">
                        <a:solidFill>
                          <a:srgbClr val="339966"/>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1"/>
                  </a:ext>
                </a:extLst>
              </a:tr>
              <a:tr h="926572">
                <a:tc>
                  <a:txBody>
                    <a:bodyPr/>
                    <a:lstStyle/>
                    <a:p>
                      <a:r>
                        <a:rPr lang="en-US" sz="1800" b="1" dirty="0">
                          <a:solidFill>
                            <a:srgbClr val="C00000"/>
                          </a:solidFill>
                          <a:latin typeface="Times New Roman" panose="02020603050405020304" pitchFamily="18" charset="0"/>
                          <a:cs typeface="Times New Roman" panose="02020603050405020304" pitchFamily="18" charset="0"/>
                        </a:rPr>
                        <a:t>The</a:t>
                      </a:r>
                      <a:r>
                        <a:rPr lang="en-US" sz="1800" b="1" baseline="0" dirty="0">
                          <a:solidFill>
                            <a:srgbClr val="C00000"/>
                          </a:solidFill>
                          <a:latin typeface="Times New Roman" panose="02020603050405020304" pitchFamily="18" charset="0"/>
                          <a:cs typeface="Times New Roman" panose="02020603050405020304" pitchFamily="18" charset="0"/>
                        </a:rPr>
                        <a:t> monopolization prohibition is subject to misuse by competitors.</a:t>
                      </a:r>
                      <a:endParaRPr lang="en-US" sz="18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r>
                        <a:rPr lang="en-US" sz="1800" b="1" dirty="0">
                          <a:solidFill>
                            <a:srgbClr val="339966"/>
                          </a:solidFill>
                          <a:latin typeface="Times New Roman" panose="02020603050405020304" pitchFamily="18" charset="0"/>
                          <a:cs typeface="Times New Roman" panose="02020603050405020304" pitchFamily="18" charset="0"/>
                        </a:rPr>
                        <a:t>Plaintiff</a:t>
                      </a:r>
                      <a:r>
                        <a:rPr lang="en-US" sz="1800" b="1" baseline="0" dirty="0">
                          <a:solidFill>
                            <a:srgbClr val="339966"/>
                          </a:solidFill>
                          <a:latin typeface="Times New Roman" panose="02020603050405020304" pitchFamily="18" charset="0"/>
                          <a:cs typeface="Times New Roman" panose="02020603050405020304" pitchFamily="18" charset="0"/>
                        </a:rPr>
                        <a:t> must prove harm to competition, not just competitors.  </a:t>
                      </a:r>
                      <a:r>
                        <a:rPr lang="en-US" sz="1800" b="1" dirty="0">
                          <a:solidFill>
                            <a:srgbClr val="339966"/>
                          </a:solidFill>
                          <a:latin typeface="Times New Roman" panose="02020603050405020304" pitchFamily="18" charset="0"/>
                          <a:cs typeface="Times New Roman" panose="02020603050405020304" pitchFamily="18" charset="0"/>
                        </a:rPr>
                        <a:t>Rivals do not routinely</a:t>
                      </a:r>
                      <a:r>
                        <a:rPr lang="en-US" sz="1800" b="1" baseline="0" dirty="0">
                          <a:solidFill>
                            <a:srgbClr val="339966"/>
                          </a:solidFill>
                          <a:latin typeface="Times New Roman" panose="02020603050405020304" pitchFamily="18" charset="0"/>
                          <a:cs typeface="Times New Roman" panose="02020603050405020304" pitchFamily="18" charset="0"/>
                        </a:rPr>
                        <a:t> “capture” courts.</a:t>
                      </a:r>
                      <a:endParaRPr lang="en-US" sz="1800" b="1" dirty="0">
                        <a:solidFill>
                          <a:srgbClr val="339966"/>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2"/>
                  </a:ext>
                </a:extLst>
              </a:tr>
              <a:tr h="926572">
                <a:tc>
                  <a:txBody>
                    <a:bodyPr/>
                    <a:lstStyle/>
                    <a:p>
                      <a:endParaRPr lang="en-US" sz="2000" b="1" dirty="0">
                        <a:solidFill>
                          <a:srgbClr val="008000"/>
                        </a:solidFill>
                        <a:latin typeface="Times New Roman" panose="02020603050405020304" pitchFamily="18" charset="0"/>
                        <a:cs typeface="Times New Roman" panose="02020603050405020304" pitchFamily="18" charset="0"/>
                      </a:endParaRPr>
                    </a:p>
                    <a:p>
                      <a:endParaRPr lang="en-US" sz="2000" b="1" dirty="0">
                        <a:solidFill>
                          <a:srgbClr val="008000"/>
                        </a:solidFill>
                        <a:latin typeface="Times New Roman" panose="02020603050405020304" pitchFamily="18" charset="0"/>
                        <a:cs typeface="Times New Roman" panose="02020603050405020304" pitchFamily="18" charset="0"/>
                      </a:endParaRPr>
                    </a:p>
                    <a:p>
                      <a:endParaRPr lang="en-US" sz="2000" b="1" dirty="0">
                        <a:solidFill>
                          <a:srgbClr val="008000"/>
                        </a:solidFill>
                        <a:latin typeface="Times New Roman" panose="02020603050405020304" pitchFamily="18" charset="0"/>
                        <a:cs typeface="Times New Roman" panose="02020603050405020304" pitchFamily="18" charset="0"/>
                      </a:endParaRPr>
                    </a:p>
                    <a:p>
                      <a:endParaRPr lang="en-US" sz="2000" b="1" dirty="0">
                        <a:solidFill>
                          <a:srgbClr val="008000"/>
                        </a:solidFill>
                        <a:latin typeface="Times New Roman" panose="02020603050405020304" pitchFamily="18" charset="0"/>
                        <a:cs typeface="Times New Roman" panose="02020603050405020304" pitchFamily="18" charset="0"/>
                      </a:endParaRPr>
                    </a:p>
                    <a:p>
                      <a:endParaRPr lang="en-US" sz="1800" b="0" dirty="0">
                        <a:solidFill>
                          <a:schemeClr val="tx1"/>
                        </a:solidFill>
                        <a:latin typeface="Times New Roman" panose="02020603050405020304" pitchFamily="18" charset="0"/>
                        <a:cs typeface="Times New Roman" panose="02020603050405020304" pitchFamily="18" charset="0"/>
                      </a:endParaRPr>
                    </a:p>
                    <a:p>
                      <a:endParaRPr lang="en-US" sz="1800" b="0" dirty="0">
                        <a:solidFill>
                          <a:schemeClr val="tx1"/>
                        </a:solidFill>
                        <a:latin typeface="Times New Roman" panose="02020603050405020304" pitchFamily="18" charset="0"/>
                        <a:cs typeface="Times New Roman" panose="02020603050405020304" pitchFamily="18" charset="0"/>
                      </a:endParaRPr>
                    </a:p>
                    <a:p>
                      <a:endParaRPr lang="en-US" sz="1800" b="0" dirty="0">
                        <a:solidFill>
                          <a:schemeClr val="tx1"/>
                        </a:solidFill>
                        <a:latin typeface="Times New Roman" panose="02020603050405020304" pitchFamily="18" charset="0"/>
                        <a:cs typeface="Times New Roman" panose="02020603050405020304" pitchFamily="18" charset="0"/>
                      </a:endParaRPr>
                    </a:p>
                    <a:p>
                      <a:endParaRPr lang="en-US" sz="2000" b="1" dirty="0">
                        <a:solidFill>
                          <a:srgbClr val="008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2000" b="1" dirty="0">
                        <a:solidFill>
                          <a:srgbClr val="339966"/>
                        </a:solidFill>
                        <a:latin typeface="Times New Roman" panose="02020603050405020304" pitchFamily="18" charset="0"/>
                        <a:cs typeface="Times New Roman" panose="02020603050405020304" pitchFamily="18" charset="0"/>
                      </a:endParaRPr>
                    </a:p>
                  </a:txBody>
                  <a:tcPr marT="45731" marB="45731">
                    <a:solidFill>
                      <a:srgbClr val="FFFFFF"/>
                    </a:solidFill>
                  </a:tcPr>
                </a:tc>
                <a:extLst>
                  <a:ext uri="{0D108BD9-81ED-4DB2-BD59-A6C34878D82A}">
                    <a16:rowId xmlns:a16="http://schemas.microsoft.com/office/drawing/2014/main" val="10003"/>
                  </a:ext>
                </a:extLst>
              </a:tr>
              <a:tr h="797345">
                <a:tc>
                  <a:txBody>
                    <a:bodyPr/>
                    <a:lstStyle/>
                    <a:p>
                      <a:endParaRPr lang="en-US" sz="1500" b="1" dirty="0">
                        <a:solidFill>
                          <a:srgbClr val="008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15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4"/>
                  </a:ext>
                </a:extLst>
              </a:tr>
              <a:tr h="838200">
                <a:tc>
                  <a:txBody>
                    <a:bodyPr/>
                    <a:lstStyle/>
                    <a:p>
                      <a:endParaRPr lang="en-US" sz="1500" b="1" baseline="0" dirty="0">
                        <a:solidFill>
                          <a:srgbClr val="008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15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5"/>
                  </a:ext>
                </a:extLst>
              </a:tr>
              <a:tr h="609600">
                <a:tc>
                  <a:txBody>
                    <a:bodyPr/>
                    <a:lstStyle/>
                    <a:p>
                      <a:endParaRPr lang="en-US"/>
                    </a:p>
                  </a:txBody>
                  <a:tcPr marT="45731" marB="45731">
                    <a:noFill/>
                  </a:tcPr>
                </a:tc>
                <a:tc>
                  <a:txBody>
                    <a:bodyPr/>
                    <a:lstStyle/>
                    <a:p>
                      <a:endParaRPr lang="en-US"/>
                    </a:p>
                  </a:txBody>
                  <a:tcPr marT="45731" marB="45731">
                    <a:noFill/>
                  </a:tcPr>
                </a:tc>
                <a:extLst>
                  <a:ext uri="{0D108BD9-81ED-4DB2-BD59-A6C34878D82A}">
                    <a16:rowId xmlns:a16="http://schemas.microsoft.com/office/drawing/2014/main" val="10006"/>
                  </a:ext>
                </a:extLst>
              </a:tr>
              <a:tr h="754237">
                <a:tc>
                  <a:txBody>
                    <a:bodyPr/>
                    <a:lstStyle/>
                    <a:p>
                      <a:endParaRPr lang="en-US" dirty="0"/>
                    </a:p>
                  </a:txBody>
                  <a:tcPr marT="45731" marB="45731">
                    <a:noFill/>
                  </a:tcPr>
                </a:tc>
                <a:tc>
                  <a:txBody>
                    <a:bodyPr/>
                    <a:lstStyle/>
                    <a:p>
                      <a:endParaRPr lang="en-US" dirty="0"/>
                    </a:p>
                  </a:txBody>
                  <a:tcPr marT="45731" marB="45731">
                    <a:noFill/>
                  </a:tcPr>
                </a:tc>
                <a:extLst>
                  <a:ext uri="{0D108BD9-81ED-4DB2-BD59-A6C34878D82A}">
                    <a16:rowId xmlns:a16="http://schemas.microsoft.com/office/drawing/2014/main" val="10007"/>
                  </a:ext>
                </a:extLst>
              </a:tr>
            </a:tbl>
          </a:graphicData>
        </a:graphic>
      </p:graphicFrame>
      <p:sp>
        <p:nvSpPr>
          <p:cNvPr id="2" name="TextBox 1"/>
          <p:cNvSpPr txBox="1"/>
          <p:nvPr/>
        </p:nvSpPr>
        <p:spPr>
          <a:xfrm>
            <a:off x="6477001" y="1981200"/>
            <a:ext cx="184731" cy="369332"/>
          </a:xfrm>
          <a:prstGeom prst="rect">
            <a:avLst/>
          </a:prstGeom>
          <a:noFill/>
        </p:spPr>
        <p:txBody>
          <a:bodyPr wrap="none" rtlCol="0">
            <a:spAutoFit/>
          </a:bodyPr>
          <a:lstStyle/>
          <a:p>
            <a:endParaRPr lang="en-US" dirty="0"/>
          </a:p>
        </p:txBody>
      </p:sp>
      <p:sp>
        <p:nvSpPr>
          <p:cNvPr id="6" name="TextBox 5">
            <a:extLst>
              <a:ext uri="{FF2B5EF4-FFF2-40B4-BE49-F238E27FC236}">
                <a16:creationId xmlns:a16="http://schemas.microsoft.com/office/drawing/2014/main" id="{E8863BC5-CACE-4BC5-BD58-751155E01C9A}"/>
              </a:ext>
            </a:extLst>
          </p:cNvPr>
          <p:cNvSpPr txBox="1"/>
          <p:nvPr/>
        </p:nvSpPr>
        <p:spPr>
          <a:xfrm>
            <a:off x="2402758" y="4489751"/>
            <a:ext cx="6901498" cy="1200329"/>
          </a:xfrm>
          <a:prstGeom prst="rect">
            <a:avLst/>
          </a:prstGeom>
          <a:noFill/>
          <a:ln w="38100">
            <a:solidFill>
              <a:srgbClr val="C00000"/>
            </a:solidFill>
          </a:ln>
        </p:spPr>
        <p:txBody>
          <a:bodyPr wrap="square" rtlCol="0">
            <a:spAutoFit/>
          </a:bodyPr>
          <a:lstStyle/>
          <a:p>
            <a:pPr algn="ctr"/>
            <a:r>
              <a:rPr lang="en-US" sz="2400" b="1" i="1" u="sng" dirty="0">
                <a:solidFill>
                  <a:srgbClr val="C00000"/>
                </a:solidFill>
                <a:highlight>
                  <a:srgbClr val="FFFF00"/>
                </a:highlight>
              </a:rPr>
              <a:t>Key Questions</a:t>
            </a:r>
            <a:r>
              <a:rPr lang="en-US" sz="2400" b="1" i="1" dirty="0">
                <a:solidFill>
                  <a:srgbClr val="C00000"/>
                </a:solidFill>
                <a:highlight>
                  <a:srgbClr val="FFFF00"/>
                </a:highlight>
              </a:rPr>
              <a:t>: </a:t>
            </a:r>
            <a:endParaRPr lang="en-US" sz="2400" b="1" dirty="0">
              <a:solidFill>
                <a:srgbClr val="C00000"/>
              </a:solidFill>
              <a:highlight>
                <a:srgbClr val="FFFF00"/>
              </a:highlight>
            </a:endParaRPr>
          </a:p>
          <a:p>
            <a:pPr algn="ctr"/>
            <a:r>
              <a:rPr lang="en-US" sz="2400" b="1" dirty="0">
                <a:solidFill>
                  <a:srgbClr val="C00000"/>
                </a:solidFill>
                <a:highlight>
                  <a:srgbClr val="FFFF00"/>
                </a:highlight>
              </a:rPr>
              <a:t>How much support for these views is empirical?</a:t>
            </a:r>
          </a:p>
          <a:p>
            <a:pPr algn="ctr"/>
            <a:r>
              <a:rPr lang="en-US" sz="2400" b="1" dirty="0">
                <a:solidFill>
                  <a:srgbClr val="C00000"/>
                </a:solidFill>
                <a:highlight>
                  <a:srgbClr val="FFFF00"/>
                </a:highlight>
              </a:rPr>
              <a:t>How much is ideological?</a:t>
            </a:r>
          </a:p>
        </p:txBody>
      </p:sp>
      <p:sp>
        <p:nvSpPr>
          <p:cNvPr id="3" name="Slide Number Placeholder 2">
            <a:extLst>
              <a:ext uri="{FF2B5EF4-FFF2-40B4-BE49-F238E27FC236}">
                <a16:creationId xmlns:a16="http://schemas.microsoft.com/office/drawing/2014/main" id="{3AB04E43-EBEA-4098-BB33-4C97DFA50565}"/>
              </a:ext>
            </a:extLst>
          </p:cNvPr>
          <p:cNvSpPr>
            <a:spLocks noGrp="1"/>
          </p:cNvSpPr>
          <p:nvPr>
            <p:ph type="sldNum" sz="quarter" idx="12"/>
          </p:nvPr>
        </p:nvSpPr>
        <p:spPr/>
        <p:txBody>
          <a:bodyPr/>
          <a:lstStyle/>
          <a:p>
            <a:fld id="{22A1B923-FE3D-4667-93FD-F1188A614F21}" type="slidenum">
              <a:rPr lang="en-US" smtClean="0"/>
              <a:t>10</a:t>
            </a:fld>
            <a:endParaRPr lang="en-US"/>
          </a:p>
        </p:txBody>
      </p:sp>
    </p:spTree>
    <p:extLst>
      <p:ext uri="{BB962C8B-B14F-4D97-AF65-F5344CB8AC3E}">
        <p14:creationId xmlns:p14="http://schemas.microsoft.com/office/powerpoint/2010/main" val="318776343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367CC-18A6-4E89-88F8-9240764D5B3F}"/>
              </a:ext>
            </a:extLst>
          </p:cNvPr>
          <p:cNvSpPr>
            <a:spLocks noGrp="1"/>
          </p:cNvSpPr>
          <p:nvPr>
            <p:ph type="title"/>
          </p:nvPr>
        </p:nvSpPr>
        <p:spPr>
          <a:xfrm>
            <a:off x="844550" y="1736726"/>
            <a:ext cx="10515600" cy="2852737"/>
          </a:xfrm>
        </p:spPr>
        <p:txBody>
          <a:bodyPr>
            <a:normAutofit/>
          </a:bodyPr>
          <a:lstStyle/>
          <a:p>
            <a:r>
              <a:rPr lang="en-US" sz="3600" dirty="0"/>
              <a:t>Basic Legal Approach: Introduction &amp; Overview</a:t>
            </a:r>
          </a:p>
        </p:txBody>
      </p:sp>
      <p:sp>
        <p:nvSpPr>
          <p:cNvPr id="3" name="Text Placeholder 2">
            <a:extLst>
              <a:ext uri="{FF2B5EF4-FFF2-40B4-BE49-F238E27FC236}">
                <a16:creationId xmlns:a16="http://schemas.microsoft.com/office/drawing/2014/main" id="{8609B236-D892-443A-B26F-1F679DDF625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706DC85D-C848-4C1A-A511-D2EB926225B0}"/>
              </a:ext>
            </a:extLst>
          </p:cNvPr>
          <p:cNvSpPr>
            <a:spLocks noGrp="1"/>
          </p:cNvSpPr>
          <p:nvPr>
            <p:ph type="sldNum" sz="quarter" idx="12"/>
          </p:nvPr>
        </p:nvSpPr>
        <p:spPr/>
        <p:txBody>
          <a:bodyPr/>
          <a:lstStyle/>
          <a:p>
            <a:fld id="{22A1B923-FE3D-4667-93FD-F1188A614F21}" type="slidenum">
              <a:rPr lang="en-US" smtClean="0"/>
              <a:t>11</a:t>
            </a:fld>
            <a:endParaRPr lang="en-US"/>
          </a:p>
        </p:txBody>
      </p:sp>
    </p:spTree>
    <p:extLst>
      <p:ext uri="{BB962C8B-B14F-4D97-AF65-F5344CB8AC3E}">
        <p14:creationId xmlns:p14="http://schemas.microsoft.com/office/powerpoint/2010/main" val="2494000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Section 2 Statutory Framework</a:t>
            </a:r>
          </a:p>
        </p:txBody>
      </p:sp>
      <p:sp>
        <p:nvSpPr>
          <p:cNvPr id="7171" name="Content Placeholder 2"/>
          <p:cNvSpPr>
            <a:spLocks noGrp="1"/>
          </p:cNvSpPr>
          <p:nvPr>
            <p:ph idx="1"/>
          </p:nvPr>
        </p:nvSpPr>
        <p:spPr>
          <a:xfrm>
            <a:off x="517688" y="1652981"/>
            <a:ext cx="6295768" cy="4351338"/>
          </a:xfrm>
        </p:spPr>
        <p:txBody>
          <a:bodyPr>
            <a:normAutofit fontScale="85000" lnSpcReduction="20000"/>
          </a:bodyPr>
          <a:lstStyle/>
          <a:p>
            <a:r>
              <a:rPr lang="en-US" b="1" i="1" u="sng" dirty="0">
                <a:solidFill>
                  <a:srgbClr val="C00000"/>
                </a:solidFill>
              </a:rPr>
              <a:t>Sherman Act, § 2</a:t>
            </a:r>
            <a:endParaRPr lang="en-US" b="1" i="1" u="sng" dirty="0"/>
          </a:p>
          <a:p>
            <a:pPr lvl="1">
              <a:buFontTx/>
              <a:buNone/>
            </a:pPr>
            <a:r>
              <a:rPr lang="en-US" dirty="0"/>
              <a:t>“Every person who shall </a:t>
            </a:r>
            <a:r>
              <a:rPr lang="en-US" i="1" dirty="0">
                <a:solidFill>
                  <a:srgbClr val="C00000"/>
                </a:solidFill>
              </a:rPr>
              <a:t>monopolize</a:t>
            </a:r>
            <a:r>
              <a:rPr lang="en-US" dirty="0"/>
              <a:t>, or </a:t>
            </a:r>
            <a:r>
              <a:rPr lang="en-US" i="1" dirty="0">
                <a:solidFill>
                  <a:srgbClr val="C00000"/>
                </a:solidFill>
              </a:rPr>
              <a:t>attempt to monopolize</a:t>
            </a:r>
            <a:r>
              <a:rPr lang="en-US" dirty="0"/>
              <a:t>, or </a:t>
            </a:r>
            <a:r>
              <a:rPr lang="en-US" i="1" dirty="0">
                <a:solidFill>
                  <a:srgbClr val="C00000"/>
                </a:solidFill>
              </a:rPr>
              <a:t>combine or conspire</a:t>
            </a:r>
            <a:r>
              <a:rPr lang="en-US" dirty="0">
                <a:solidFill>
                  <a:srgbClr val="C00000"/>
                </a:solidFill>
              </a:rPr>
              <a:t> </a:t>
            </a:r>
            <a:r>
              <a:rPr lang="en-US" dirty="0"/>
              <a:t>with any other person or persons </a:t>
            </a:r>
            <a:r>
              <a:rPr lang="en-US" i="1" dirty="0">
                <a:solidFill>
                  <a:srgbClr val="C00000"/>
                </a:solidFill>
              </a:rPr>
              <a:t>to monopolize</a:t>
            </a:r>
            <a:r>
              <a:rPr lang="en-US" dirty="0"/>
              <a:t>…”</a:t>
            </a:r>
          </a:p>
          <a:p>
            <a:pPr lvl="1">
              <a:buFontTx/>
              <a:buNone/>
            </a:pPr>
            <a:endParaRPr lang="en-US" dirty="0"/>
          </a:p>
          <a:p>
            <a:r>
              <a:rPr lang="en-US" b="1" i="1" dirty="0">
                <a:solidFill>
                  <a:srgbClr val="C00000"/>
                </a:solidFill>
              </a:rPr>
              <a:t>Three Distinct Offenses</a:t>
            </a:r>
            <a:r>
              <a:rPr lang="en-US" dirty="0">
                <a:solidFill>
                  <a:srgbClr val="C00000"/>
                </a:solidFill>
              </a:rPr>
              <a:t>:</a:t>
            </a:r>
          </a:p>
          <a:p>
            <a:pPr lvl="1"/>
            <a:r>
              <a:rPr lang="en-US" dirty="0"/>
              <a:t>Monopolization </a:t>
            </a:r>
            <a:r>
              <a:rPr lang="en-US" i="1" dirty="0"/>
              <a:t>(Grinnell)</a:t>
            </a:r>
          </a:p>
          <a:p>
            <a:pPr lvl="1"/>
            <a:r>
              <a:rPr lang="en-US" dirty="0"/>
              <a:t>Attempt to monopolize </a:t>
            </a:r>
            <a:r>
              <a:rPr lang="en-US" i="1" dirty="0"/>
              <a:t>(Spectrum Sports)</a:t>
            </a:r>
          </a:p>
          <a:p>
            <a:pPr lvl="1"/>
            <a:r>
              <a:rPr lang="en-US" dirty="0"/>
              <a:t>Conspiracy to monopolize (</a:t>
            </a:r>
            <a:r>
              <a:rPr lang="en-US" i="1" dirty="0"/>
              <a:t>American Tobacco</a:t>
            </a:r>
            <a:r>
              <a:rPr lang="en-US" dirty="0"/>
              <a:t>)</a:t>
            </a:r>
            <a:br>
              <a:rPr lang="en-US" dirty="0"/>
            </a:br>
            <a:endParaRPr lang="en-US" dirty="0"/>
          </a:p>
          <a:p>
            <a:r>
              <a:rPr lang="en-US" altLang="en-US" b="1" i="1" dirty="0">
                <a:solidFill>
                  <a:srgbClr val="C00000"/>
                </a:solidFill>
              </a:rPr>
              <a:t>Elements of the statutory offenses</a:t>
            </a:r>
          </a:p>
          <a:p>
            <a:pPr lvl="1"/>
            <a:r>
              <a:rPr lang="en-US" altLang="en-US" dirty="0"/>
              <a:t>Monopoly power</a:t>
            </a:r>
          </a:p>
          <a:p>
            <a:pPr lvl="1"/>
            <a:r>
              <a:rPr lang="en-US" altLang="en-US" dirty="0"/>
              <a:t>Exclusionary acts</a:t>
            </a:r>
          </a:p>
          <a:p>
            <a:pPr lvl="1"/>
            <a:r>
              <a:rPr lang="en-US" dirty="0"/>
              <a:t>Proximity to monopolization</a:t>
            </a:r>
          </a:p>
          <a:p>
            <a:pPr lvl="1"/>
            <a:r>
              <a:rPr lang="en-US" altLang="en-US" dirty="0"/>
              <a:t>Intent</a:t>
            </a:r>
          </a:p>
          <a:p>
            <a:pPr lvl="1"/>
            <a:endParaRPr lang="en-US" dirty="0"/>
          </a:p>
        </p:txBody>
      </p:sp>
      <p:sp>
        <p:nvSpPr>
          <p:cNvPr id="7172" name="Slide Number Placeholder 3"/>
          <p:cNvSpPr>
            <a:spLocks noGrp="1"/>
          </p:cNvSpPr>
          <p:nvPr>
            <p:ph type="sldNum" sz="quarter" idx="12"/>
          </p:nvPr>
        </p:nvSpPr>
        <p:spPr>
          <a:noFill/>
        </p:spPr>
        <p:txBody>
          <a:bodyPr/>
          <a:lstStyle/>
          <a:p>
            <a:fld id="{C3B39F11-677F-49D6-A77E-7B25806C51F6}" type="slidenum">
              <a:rPr lang="en-US" smtClean="0"/>
              <a:pPr/>
              <a:t>12</a:t>
            </a:fld>
            <a:endParaRPr lang="en-US" dirty="0"/>
          </a:p>
        </p:txBody>
      </p:sp>
      <p:sp>
        <p:nvSpPr>
          <p:cNvPr id="2" name="TextBox 1"/>
          <p:cNvSpPr txBox="1"/>
          <p:nvPr/>
        </p:nvSpPr>
        <p:spPr>
          <a:xfrm>
            <a:off x="7783260" y="3147412"/>
            <a:ext cx="3489861" cy="1569660"/>
          </a:xfrm>
          <a:prstGeom prst="rect">
            <a:avLst/>
          </a:prstGeom>
          <a:noFill/>
          <a:ln w="28575">
            <a:solidFill>
              <a:srgbClr val="C00000"/>
            </a:solidFill>
          </a:ln>
        </p:spPr>
        <p:txBody>
          <a:bodyPr wrap="square" rtlCol="0">
            <a:spAutoFit/>
          </a:bodyPr>
          <a:lstStyle/>
          <a:p>
            <a:pPr algn="ct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rPr>
              <a:t>“Monopolize”</a:t>
            </a:r>
            <a:r>
              <a:rPr lang="en-US" sz="2400" b="1" i="1" dirty="0">
                <a:solidFill>
                  <a:srgbClr val="C00000"/>
                </a:solidFill>
                <a:latin typeface="Times New Roman" panose="02020603050405020304" pitchFamily="18" charset="0"/>
                <a:cs typeface="Times New Roman" panose="02020603050405020304" pitchFamily="18" charset="0"/>
              </a:rPr>
              <a:t> NOT “Monopoly” </a:t>
            </a:r>
          </a:p>
          <a:p>
            <a:pPr algn="ctr"/>
            <a:endParaRPr lang="en-US" sz="2400" b="1" i="1" dirty="0">
              <a:solidFill>
                <a:srgbClr val="C00000"/>
              </a:solidFill>
              <a:latin typeface="Times New Roman" panose="02020603050405020304" pitchFamily="18" charset="0"/>
              <a:cs typeface="Times New Roman" panose="02020603050405020304" pitchFamily="18" charset="0"/>
            </a:endParaRPr>
          </a:p>
          <a:p>
            <a:pPr algn="ct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rPr>
              <a:t>Power </a:t>
            </a:r>
            <a:r>
              <a:rPr lang="en-US" sz="2400" b="1" i="1" u="sng" dirty="0">
                <a:solidFill>
                  <a:srgbClr val="C00000"/>
                </a:solidFill>
                <a:highlight>
                  <a:srgbClr val="FFFF00"/>
                </a:highlight>
                <a:latin typeface="Times New Roman" panose="02020603050405020304" pitchFamily="18" charset="0"/>
                <a:cs typeface="Times New Roman" panose="02020603050405020304" pitchFamily="18" charset="0"/>
              </a:rPr>
              <a:t>plus</a:t>
            </a: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rPr>
              <a:t> Conduct</a:t>
            </a:r>
          </a:p>
        </p:txBody>
      </p:sp>
      <p:cxnSp>
        <p:nvCxnSpPr>
          <p:cNvPr id="6" name="Straight Arrow Connector 5">
            <a:extLst>
              <a:ext uri="{FF2B5EF4-FFF2-40B4-BE49-F238E27FC236}">
                <a16:creationId xmlns:a16="http://schemas.microsoft.com/office/drawing/2014/main" id="{52BD4F05-EF03-4A82-B6A5-00E15E5C56E3}"/>
              </a:ext>
            </a:extLst>
          </p:cNvPr>
          <p:cNvCxnSpPr>
            <a:cxnSpLocks/>
          </p:cNvCxnSpPr>
          <p:nvPr/>
        </p:nvCxnSpPr>
        <p:spPr>
          <a:xfrm>
            <a:off x="9500878" y="3888419"/>
            <a:ext cx="0" cy="45275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84FA5B-462E-4931-A3A8-3A1962F59600}"/>
              </a:ext>
            </a:extLst>
          </p:cNvPr>
          <p:cNvCxnSpPr>
            <a:cxnSpLocks/>
          </p:cNvCxnSpPr>
          <p:nvPr/>
        </p:nvCxnSpPr>
        <p:spPr>
          <a:xfrm>
            <a:off x="5250730" y="2728777"/>
            <a:ext cx="2441542" cy="565608"/>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5C0EE80-7C7C-43AB-822F-481C009CE826}"/>
              </a:ext>
            </a:extLst>
          </p:cNvPr>
          <p:cNvCxnSpPr>
            <a:cxnSpLocks/>
          </p:cNvCxnSpPr>
          <p:nvPr/>
        </p:nvCxnSpPr>
        <p:spPr>
          <a:xfrm flipH="1">
            <a:off x="4458879" y="4717072"/>
            <a:ext cx="3233393" cy="33569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345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194" y="365125"/>
            <a:ext cx="10863606" cy="1325563"/>
          </a:xfrm>
        </p:spPr>
        <p:txBody>
          <a:bodyPr/>
          <a:lstStyle/>
          <a:p>
            <a:r>
              <a:rPr lang="en-US" dirty="0"/>
              <a:t>Summary: Elements of the Sherman Act Prima Facie Case</a:t>
            </a:r>
          </a:p>
        </p:txBody>
      </p:sp>
      <p:sp>
        <p:nvSpPr>
          <p:cNvPr id="3" name="Content Placeholder 2"/>
          <p:cNvSpPr>
            <a:spLocks noGrp="1"/>
          </p:cNvSpPr>
          <p:nvPr>
            <p:ph idx="1"/>
          </p:nvPr>
        </p:nvSpPr>
        <p:spPr>
          <a:xfrm>
            <a:off x="706225" y="1476833"/>
            <a:ext cx="10515600" cy="4351338"/>
          </a:xfrm>
        </p:spPr>
        <p:txBody>
          <a:bodyPr>
            <a:normAutofit/>
          </a:bodyPr>
          <a:lstStyle/>
          <a:p>
            <a:r>
              <a:rPr lang="en-US" sz="2400" dirty="0"/>
              <a:t>Monopolization (</a:t>
            </a:r>
            <a:r>
              <a:rPr lang="en-US" sz="2400" i="1" dirty="0"/>
              <a:t>Grinnell</a:t>
            </a:r>
            <a:r>
              <a:rPr lang="en-US" sz="2400" dirty="0"/>
              <a:t>)</a:t>
            </a:r>
            <a:r>
              <a:rPr lang="en-US" sz="2400" baseline="30000" dirty="0"/>
              <a:t>1</a:t>
            </a:r>
          </a:p>
          <a:p>
            <a:pPr marL="687387" lvl="1" indent="-342900">
              <a:buFont typeface="+mj-lt"/>
              <a:buAutoNum type="arabicPeriod"/>
            </a:pPr>
            <a:r>
              <a:rPr lang="en-US" sz="2000" dirty="0"/>
              <a:t>“[T]he possession of monopoly power in the relevant market, and </a:t>
            </a:r>
          </a:p>
          <a:p>
            <a:pPr marL="687387" lvl="1" indent="-342900">
              <a:buFont typeface="+mj-lt"/>
              <a:buAutoNum type="arabicPeriod"/>
            </a:pPr>
            <a:r>
              <a:rPr lang="en-US" sz="2000" dirty="0"/>
              <a:t>“the willful acquisition or maintenance of that power as distinguished from growth or development as a consequence of a superior product, business acumen, or historic accident.”</a:t>
            </a:r>
          </a:p>
          <a:p>
            <a:r>
              <a:rPr lang="en-US" sz="2400" dirty="0"/>
              <a:t>Attempted monopolization (</a:t>
            </a:r>
            <a:r>
              <a:rPr lang="en-US" sz="2400" i="1" dirty="0"/>
              <a:t>Spectrum Sports</a:t>
            </a:r>
            <a:r>
              <a:rPr lang="en-US" sz="2400" dirty="0"/>
              <a:t>)</a:t>
            </a:r>
            <a:r>
              <a:rPr lang="en-US" sz="2400" baseline="30000" dirty="0"/>
              <a:t>2</a:t>
            </a:r>
          </a:p>
          <a:p>
            <a:pPr lvl="1"/>
            <a:r>
              <a:rPr lang="en-US" sz="2000" dirty="0"/>
              <a:t>the defendant must have engaged in predatory or anticompetitive conduct with </a:t>
            </a:r>
          </a:p>
          <a:p>
            <a:pPr lvl="1"/>
            <a:r>
              <a:rPr lang="en-US" sz="2000" dirty="0"/>
              <a:t>a specific intent to monopolize, and </a:t>
            </a:r>
          </a:p>
          <a:p>
            <a:pPr lvl="1"/>
            <a:r>
              <a:rPr lang="en-US" sz="2000" dirty="0"/>
              <a:t>a dangerous probability of achieving monopoly power.</a:t>
            </a:r>
          </a:p>
          <a:p>
            <a:r>
              <a:rPr lang="en-US" sz="2400" dirty="0"/>
              <a:t>Conspiracy to monopolize (</a:t>
            </a:r>
            <a:r>
              <a:rPr lang="en-US" sz="2400" i="1" dirty="0"/>
              <a:t>American Tobacco</a:t>
            </a:r>
            <a:r>
              <a:rPr lang="en-US" sz="2400" dirty="0"/>
              <a:t>)</a:t>
            </a:r>
            <a:r>
              <a:rPr lang="en-US" sz="2400" baseline="30000" dirty="0"/>
              <a:t>3</a:t>
            </a:r>
          </a:p>
          <a:p>
            <a:pPr lvl="1"/>
            <a:r>
              <a:rPr lang="en-US" sz="2000" dirty="0"/>
              <a:t>the existence of a combination or conspiracy, </a:t>
            </a:r>
          </a:p>
          <a:p>
            <a:pPr lvl="1"/>
            <a:r>
              <a:rPr lang="en-US" sz="2000" dirty="0"/>
              <a:t>an overt act in furtherance of the conspiracy, and </a:t>
            </a:r>
          </a:p>
          <a:p>
            <a:pPr lvl="1"/>
            <a:r>
              <a:rPr lang="en-US" sz="2000" dirty="0"/>
              <a:t>specific intent to monopolize</a:t>
            </a:r>
          </a:p>
          <a:p>
            <a:pPr marL="360362">
              <a:buFont typeface="+mj-lt"/>
              <a:buAutoNum type="arabicPeriod"/>
            </a:pPr>
            <a:endParaRPr lang="en-US" sz="2400" baseline="300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13</a:t>
            </a:fld>
            <a:endParaRPr lang="en-US" altLang="en-US"/>
          </a:p>
        </p:txBody>
      </p:sp>
      <p:sp>
        <p:nvSpPr>
          <p:cNvPr id="5" name="TextBox 4"/>
          <p:cNvSpPr txBox="1"/>
          <p:nvPr/>
        </p:nvSpPr>
        <p:spPr>
          <a:xfrm>
            <a:off x="1066800" y="6075144"/>
            <a:ext cx="4610878" cy="646331"/>
          </a:xfrm>
          <a:prstGeom prst="rect">
            <a:avLst/>
          </a:prstGeom>
          <a:noFill/>
        </p:spPr>
        <p:txBody>
          <a:bodyPr wrap="none" rtlCol="0">
            <a:spAutoFit/>
          </a:bodyPr>
          <a:lstStyle/>
          <a:p>
            <a:r>
              <a:rPr lang="en-US" sz="1200" baseline="30000" dirty="0"/>
              <a:t>1</a:t>
            </a:r>
            <a:r>
              <a:rPr lang="en-US" sz="1200" dirty="0"/>
              <a:t> United States v. Grinnell Corp., 384 U.S. 563, 570-71 (1966).</a:t>
            </a:r>
          </a:p>
          <a:p>
            <a:r>
              <a:rPr lang="en-US" sz="1200" baseline="30000" dirty="0"/>
              <a:t>2</a:t>
            </a:r>
            <a:r>
              <a:rPr lang="en-US" sz="1200" dirty="0"/>
              <a:t> </a:t>
            </a:r>
            <a:r>
              <a:rPr lang="fr-FR" sz="1200" dirty="0"/>
              <a:t>Spectrum Sports, Inc. v. </a:t>
            </a:r>
            <a:r>
              <a:rPr lang="fr-FR" sz="1200" dirty="0" err="1"/>
              <a:t>McQuillan</a:t>
            </a:r>
            <a:r>
              <a:rPr lang="fr-FR" sz="1200" dirty="0"/>
              <a:t>, 506 U.S. 447, 456 (1993).</a:t>
            </a:r>
          </a:p>
          <a:p>
            <a:r>
              <a:rPr lang="fr-FR" sz="1200" baseline="30000" dirty="0"/>
              <a:t>3</a:t>
            </a:r>
            <a:r>
              <a:rPr lang="fr-FR" sz="1200" dirty="0"/>
              <a:t> </a:t>
            </a:r>
            <a:r>
              <a:rPr lang="en-US" sz="1200" dirty="0"/>
              <a:t>American Tobacco Co. v. United States, 328 U.S. 781, 788, 809 (1946).</a:t>
            </a:r>
          </a:p>
        </p:txBody>
      </p:sp>
    </p:spTree>
    <p:extLst>
      <p:ext uri="{BB962C8B-B14F-4D97-AF65-F5344CB8AC3E}">
        <p14:creationId xmlns:p14="http://schemas.microsoft.com/office/powerpoint/2010/main" val="719469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vert="horz" lIns="92075" tIns="46038" rIns="92075" bIns="46038" rtlCol="0" anchor="ctr">
            <a:normAutofit/>
          </a:bodyPr>
          <a:lstStyle/>
          <a:p>
            <a:pPr eaLnBrk="1" hangingPunct="1"/>
            <a:r>
              <a:rPr lang="en-US" dirty="0">
                <a:latin typeface="Times New Roman" pitchFamily="18" charset="0"/>
                <a:cs typeface="Times New Roman" pitchFamily="18" charset="0"/>
              </a:rPr>
              <a:t>“Power </a:t>
            </a:r>
            <a:r>
              <a:rPr lang="en-US" i="1" dirty="0">
                <a:latin typeface="Times New Roman" pitchFamily="18" charset="0"/>
                <a:cs typeface="Times New Roman" pitchFamily="18" charset="0"/>
              </a:rPr>
              <a:t>Plus </a:t>
            </a:r>
            <a:r>
              <a:rPr lang="en-US" dirty="0">
                <a:latin typeface="Times New Roman" pitchFamily="18" charset="0"/>
                <a:cs typeface="Times New Roman" pitchFamily="18" charset="0"/>
              </a:rPr>
              <a:t>Conduct” Required</a:t>
            </a:r>
          </a:p>
        </p:txBody>
      </p:sp>
      <p:sp>
        <p:nvSpPr>
          <p:cNvPr id="6147" name="Rectangle 6"/>
          <p:cNvSpPr>
            <a:spLocks noGrp="1" noChangeArrowheads="1"/>
          </p:cNvSpPr>
          <p:nvPr>
            <p:ph idx="1"/>
          </p:nvPr>
        </p:nvSpPr>
        <p:spPr>
          <a:xfrm>
            <a:off x="501191" y="1690688"/>
            <a:ext cx="8229600" cy="4873625"/>
          </a:xfrm>
        </p:spPr>
        <p:txBody>
          <a:bodyPr>
            <a:normAutofit/>
          </a:bodyPr>
          <a:lstStyle/>
          <a:p>
            <a:pPr eaLnBrk="1" hangingPunct="1">
              <a:lnSpc>
                <a:spcPct val="80000"/>
              </a:lnSpc>
            </a:pPr>
            <a:r>
              <a:rPr lang="en-US" sz="2400" b="1" i="1" dirty="0">
                <a:solidFill>
                  <a:srgbClr val="C00000"/>
                </a:solidFill>
                <a:latin typeface="Times New Roman" pitchFamily="18" charset="0"/>
              </a:rPr>
              <a:t>“Monopoly” alone is not an offense</a:t>
            </a:r>
          </a:p>
          <a:p>
            <a:pPr lvl="1" eaLnBrk="1" hangingPunct="1">
              <a:lnSpc>
                <a:spcPct val="80000"/>
              </a:lnSpc>
            </a:pPr>
            <a:r>
              <a:rPr lang="en-US" sz="2000" dirty="0">
                <a:latin typeface="Times New Roman" pitchFamily="18" charset="0"/>
              </a:rPr>
              <a:t>Preserve incentives to invest &amp; for dynamic competition</a:t>
            </a:r>
          </a:p>
          <a:p>
            <a:pPr lvl="1" eaLnBrk="1" hangingPunct="1">
              <a:lnSpc>
                <a:spcPct val="80000"/>
              </a:lnSpc>
            </a:pPr>
            <a:r>
              <a:rPr lang="en-US" sz="2000" dirty="0">
                <a:latin typeface="Times New Roman" pitchFamily="18" charset="0"/>
              </a:rPr>
              <a:t>“Exploitative” conduct generally not an offense in U.S. despite…</a:t>
            </a:r>
          </a:p>
          <a:p>
            <a:pPr lvl="2" eaLnBrk="1" hangingPunct="1">
              <a:lnSpc>
                <a:spcPct val="80000"/>
              </a:lnSpc>
            </a:pPr>
            <a:r>
              <a:rPr lang="en-US" sz="1800" dirty="0">
                <a:latin typeface="Times New Roman" pitchFamily="18" charset="0"/>
              </a:rPr>
              <a:t>Allocative efficiency losses, </a:t>
            </a:r>
            <a:r>
              <a:rPr lang="en-US" sz="1800" i="1" dirty="0">
                <a:latin typeface="Times New Roman" pitchFamily="18" charset="0"/>
              </a:rPr>
              <a:t>and </a:t>
            </a:r>
          </a:p>
          <a:p>
            <a:pPr lvl="2" eaLnBrk="1" hangingPunct="1">
              <a:lnSpc>
                <a:spcPct val="80000"/>
              </a:lnSpc>
            </a:pPr>
            <a:r>
              <a:rPr lang="en-US" sz="1800" dirty="0">
                <a:latin typeface="Times New Roman" pitchFamily="18" charset="0"/>
              </a:rPr>
              <a:t>Wealth transfers</a:t>
            </a:r>
          </a:p>
          <a:p>
            <a:pPr marL="914400" lvl="2" indent="0">
              <a:lnSpc>
                <a:spcPct val="80000"/>
              </a:lnSpc>
              <a:buNone/>
            </a:pPr>
            <a:endParaRPr lang="en-US" sz="1800" dirty="0">
              <a:latin typeface="Times New Roman" panose="02020603050405020304" pitchFamily="18" charset="0"/>
              <a:cs typeface="Times New Roman" panose="02020603050405020304" pitchFamily="18" charset="0"/>
            </a:endParaRPr>
          </a:p>
          <a:p>
            <a:pPr eaLnBrk="1" hangingPunct="1">
              <a:lnSpc>
                <a:spcPct val="80000"/>
              </a:lnSpc>
            </a:pPr>
            <a:r>
              <a:rPr lang="en-US" sz="2400" b="1" i="1" dirty="0">
                <a:solidFill>
                  <a:srgbClr val="C00000"/>
                </a:solidFill>
                <a:latin typeface="Times New Roman" panose="02020603050405020304" pitchFamily="18" charset="0"/>
                <a:cs typeface="Times New Roman" panose="02020603050405020304" pitchFamily="18" charset="0"/>
              </a:rPr>
              <a:t>“Exclusionary Conduct” is essential element</a:t>
            </a:r>
          </a:p>
          <a:p>
            <a:pPr lvl="1" eaLnBrk="1" hangingPunct="1">
              <a:lnSpc>
                <a:spcPct val="80000"/>
              </a:lnSpc>
            </a:pPr>
            <a:r>
              <a:rPr lang="en-US" sz="2000" dirty="0">
                <a:latin typeface="Times New Roman" panose="02020603050405020304" pitchFamily="18" charset="0"/>
                <a:cs typeface="Times New Roman" panose="02020603050405020304" pitchFamily="18" charset="0"/>
              </a:rPr>
              <a:t>Acquisition or maintenance of dominance must be “willful” (“willful” = “bad”)</a:t>
            </a:r>
          </a:p>
          <a:p>
            <a:pPr lvl="1" eaLnBrk="1" hangingPunct="1">
              <a:lnSpc>
                <a:spcPct val="80000"/>
              </a:lnSpc>
            </a:pPr>
            <a:r>
              <a:rPr lang="en-US" sz="2000" i="1" dirty="0">
                <a:latin typeface="Times New Roman" panose="02020603050405020304" pitchFamily="18" charset="0"/>
                <a:cs typeface="Times New Roman" panose="02020603050405020304" pitchFamily="18" charset="0"/>
              </a:rPr>
              <a:t>“Willful” </a:t>
            </a:r>
            <a:r>
              <a:rPr lang="en-US" sz="2000" dirty="0">
                <a:latin typeface="Times New Roman" panose="02020603050405020304" pitchFamily="18" charset="0"/>
                <a:cs typeface="Times New Roman" panose="02020603050405020304" pitchFamily="18" charset="0"/>
              </a:rPr>
              <a:t>does not include luck, skill, foresight, superior product, or business acumen </a:t>
            </a:r>
          </a:p>
          <a:p>
            <a:pPr lvl="1" eaLnBrk="1" hangingPunct="1">
              <a:lnSpc>
                <a:spcPct val="80000"/>
              </a:lnSpc>
            </a:pPr>
            <a:r>
              <a:rPr lang="en-US" sz="2000" dirty="0">
                <a:latin typeface="Times New Roman" panose="02020603050405020304" pitchFamily="18" charset="0"/>
                <a:cs typeface="Times New Roman" panose="02020603050405020304" pitchFamily="18" charset="0"/>
              </a:rPr>
              <a:t>Can be a difficult line to draw</a:t>
            </a:r>
          </a:p>
        </p:txBody>
      </p:sp>
      <p:sp>
        <p:nvSpPr>
          <p:cNvPr id="6148" name="Rectangle 3"/>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500D9C6-C5BB-4613-AC16-8B44AF535AFC}" type="slidenum">
              <a:rPr lang="en-US" smtClean="0"/>
              <a:pPr eaLnBrk="1" hangingPunct="1"/>
              <a:t>14</a:t>
            </a:fld>
            <a:endParaRPr lang="en-US" dirty="0"/>
          </a:p>
        </p:txBody>
      </p:sp>
      <p:sp>
        <p:nvSpPr>
          <p:cNvPr id="6149" name="Slide Number Placeholder 5"/>
          <p:cNvSpPr txBox="1">
            <a:spLocks noGrp="1"/>
          </p:cNvSpPr>
          <p:nvPr/>
        </p:nvSpPr>
        <p:spPr bwMode="auto">
          <a:xfrm>
            <a:off x="85344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endParaRPr lang="en-US" sz="1400" dirty="0"/>
          </a:p>
        </p:txBody>
      </p:sp>
      <p:sp>
        <p:nvSpPr>
          <p:cNvPr id="6" name="TextBox 5">
            <a:extLst>
              <a:ext uri="{FF2B5EF4-FFF2-40B4-BE49-F238E27FC236}">
                <a16:creationId xmlns:a16="http://schemas.microsoft.com/office/drawing/2014/main" id="{3D21EA40-8541-45CB-A005-8FC43DFDE7D3}"/>
              </a:ext>
            </a:extLst>
          </p:cNvPr>
          <p:cNvSpPr txBox="1"/>
          <p:nvPr/>
        </p:nvSpPr>
        <p:spPr>
          <a:xfrm>
            <a:off x="838200" y="5619293"/>
            <a:ext cx="8229600" cy="1015663"/>
          </a:xfrm>
          <a:prstGeom prst="rect">
            <a:avLst/>
          </a:prstGeom>
          <a:solidFill>
            <a:srgbClr val="FFC000"/>
          </a:solidFill>
          <a:ln w="38100">
            <a:solidFill>
              <a:srgbClr val="0070C0"/>
            </a:solidFill>
          </a:ln>
        </p:spPr>
        <p:txBody>
          <a:bodyPr wrap="square" rtlCol="0">
            <a:spAutoFit/>
          </a:bodyPr>
          <a:lstStyle/>
          <a:p>
            <a:r>
              <a:rPr lang="en-US" sz="2000" b="1" dirty="0">
                <a:solidFill>
                  <a:schemeClr val="accent1"/>
                </a:solidFill>
              </a:rPr>
              <a:t>Contrast: EU, South Africa and other jurisdictions have </a:t>
            </a:r>
            <a:br>
              <a:rPr lang="en-US" sz="2000" b="1" dirty="0">
                <a:solidFill>
                  <a:schemeClr val="accent1"/>
                </a:solidFill>
              </a:rPr>
            </a:br>
            <a:r>
              <a:rPr lang="en-US" sz="2000" b="1" dirty="0">
                <a:solidFill>
                  <a:schemeClr val="accent1"/>
                </a:solidFill>
              </a:rPr>
              <a:t>“Abuse of Dominance” statutes that permit attacks on monopoly pricing, refusals to deal with competitors and self-preferencing conduct</a:t>
            </a:r>
          </a:p>
        </p:txBody>
      </p:sp>
    </p:spTree>
    <p:extLst>
      <p:ext uri="{BB962C8B-B14F-4D97-AF65-F5344CB8AC3E}">
        <p14:creationId xmlns:p14="http://schemas.microsoft.com/office/powerpoint/2010/main" val="347792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vert="horz" lIns="92075" tIns="46038" rIns="92075" bIns="46038" rtlCol="0" anchor="ctr">
            <a:normAutofit/>
          </a:bodyPr>
          <a:lstStyle/>
          <a:p>
            <a:pPr eaLnBrk="1" hangingPunct="1"/>
            <a:r>
              <a:rPr lang="en-US" dirty="0">
                <a:latin typeface="Times New Roman" pitchFamily="18" charset="0"/>
                <a:cs typeface="Times New Roman" pitchFamily="18" charset="0"/>
              </a:rPr>
              <a:t>Section 2 Framing Assumptions Regarding Conduct</a:t>
            </a:r>
          </a:p>
        </p:txBody>
      </p:sp>
      <p:sp>
        <p:nvSpPr>
          <p:cNvPr id="7171" name="Content Placeholder 2"/>
          <p:cNvSpPr>
            <a:spLocks noGrp="1"/>
          </p:cNvSpPr>
          <p:nvPr>
            <p:ph idx="1"/>
          </p:nvPr>
        </p:nvSpPr>
        <p:spPr>
          <a:xfrm>
            <a:off x="567179" y="1711325"/>
            <a:ext cx="8043421" cy="4645025"/>
          </a:xfrm>
        </p:spPr>
        <p:txBody>
          <a:bodyPr/>
          <a:lstStyle/>
          <a:p>
            <a:pPr eaLnBrk="1" hangingPunct="1">
              <a:lnSpc>
                <a:spcPct val="80000"/>
              </a:lnSpc>
            </a:pPr>
            <a:r>
              <a:rPr lang="en-US" b="1" i="1" dirty="0">
                <a:solidFill>
                  <a:srgbClr val="C00000"/>
                </a:solidFill>
                <a:latin typeface="Times New Roman" panose="02020603050405020304" pitchFamily="18" charset="0"/>
                <a:cs typeface="Times New Roman" panose="02020603050405020304" pitchFamily="18" charset="0"/>
              </a:rPr>
              <a:t>Dominance matters when evaluating conduct</a:t>
            </a:r>
            <a:r>
              <a:rPr lang="en-US" dirty="0">
                <a:solidFill>
                  <a:srgbClr val="C00000"/>
                </a:solidFill>
                <a:latin typeface="Times New Roman" panose="02020603050405020304" pitchFamily="18" charset="0"/>
                <a:cs typeface="Times New Roman" panose="02020603050405020304" pitchFamily="18" charset="0"/>
              </a:rPr>
              <a:t>:</a:t>
            </a:r>
          </a:p>
          <a:p>
            <a:pPr lvl="1" eaLnBrk="1" hangingPunct="1">
              <a:lnSpc>
                <a:spcPct val="100000"/>
              </a:lnSpc>
            </a:pPr>
            <a:r>
              <a:rPr lang="en-US" sz="2000" dirty="0">
                <a:latin typeface="Times New Roman" panose="02020603050405020304" pitchFamily="18" charset="0"/>
                <a:cs typeface="Times New Roman" panose="02020603050405020304" pitchFamily="18" charset="0"/>
              </a:rPr>
              <a:t>"[B]</a:t>
            </a:r>
            <a:r>
              <a:rPr lang="en-US" sz="2000" dirty="0" err="1">
                <a:latin typeface="Times New Roman" panose="02020603050405020304" pitchFamily="18" charset="0"/>
                <a:cs typeface="Times New Roman" panose="02020603050405020304" pitchFamily="18" charset="0"/>
              </a:rPr>
              <a:t>ehavior</a:t>
            </a:r>
            <a:r>
              <a:rPr lang="en-US" sz="2000" dirty="0">
                <a:latin typeface="Times New Roman" panose="02020603050405020304" pitchFamily="18" charset="0"/>
                <a:cs typeface="Times New Roman" panose="02020603050405020304" pitchFamily="18" charset="0"/>
              </a:rPr>
              <a:t> that might otherwise not be of concern to the antitrust laws--or that might even be viewed as procompetitive--</a:t>
            </a:r>
            <a:r>
              <a:rPr lang="en-US" sz="2000" b="1" i="1" dirty="0">
                <a:solidFill>
                  <a:srgbClr val="C00000"/>
                </a:solidFill>
                <a:latin typeface="Times New Roman" panose="02020603050405020304" pitchFamily="18" charset="0"/>
                <a:cs typeface="Times New Roman" panose="02020603050405020304" pitchFamily="18" charset="0"/>
              </a:rPr>
              <a:t>can take on exclusionary connotations when practiced by a monopolist</a:t>
            </a:r>
            <a:r>
              <a:rPr lang="en-US" sz="2000" dirty="0">
                <a:latin typeface="Times New Roman" panose="02020603050405020304" pitchFamily="18" charset="0"/>
                <a:cs typeface="Times New Roman" panose="02020603050405020304" pitchFamily="18" charset="0"/>
              </a:rPr>
              <a:t>." </a:t>
            </a:r>
          </a:p>
          <a:p>
            <a:pPr lvl="2" eaLnBrk="1" hangingPunct="1">
              <a:lnSpc>
                <a:spcPct val="100000"/>
              </a:lnSpc>
            </a:pPr>
            <a:r>
              <a:rPr lang="en-US" sz="1800" dirty="0">
                <a:solidFill>
                  <a:srgbClr val="000000"/>
                </a:solidFill>
                <a:latin typeface="Times New Roman" panose="02020603050405020304" pitchFamily="18" charset="0"/>
                <a:cs typeface="Times New Roman" panose="02020603050405020304" pitchFamily="18" charset="0"/>
              </a:rPr>
              <a:t>Kodak v. </a:t>
            </a:r>
            <a:r>
              <a:rPr lang="en-US" sz="1800" dirty="0">
                <a:latin typeface="Times New Roman" panose="02020603050405020304" pitchFamily="18" charset="0"/>
                <a:cs typeface="Times New Roman" panose="02020603050405020304" pitchFamily="18" charset="0"/>
              </a:rPr>
              <a:t>Image</a:t>
            </a:r>
            <a:r>
              <a:rPr lang="en-US" sz="1800" dirty="0">
                <a:solidFill>
                  <a:srgbClr val="000000"/>
                </a:solidFill>
                <a:latin typeface="Times New Roman" panose="02020603050405020304" pitchFamily="18" charset="0"/>
                <a:cs typeface="Times New Roman" panose="02020603050405020304" pitchFamily="18" charset="0"/>
              </a:rPr>
              <a:t> Tech., 504 U.S. 451, 488 (1992</a:t>
            </a:r>
            <a:r>
              <a:rPr lang="en-US" sz="1800" u="sng" dirty="0">
                <a:solidFill>
                  <a:srgbClr val="000000"/>
                </a:solidFill>
                <a:latin typeface="Times New Roman" panose="02020603050405020304" pitchFamily="18" charset="0"/>
                <a:cs typeface="Times New Roman" panose="02020603050405020304" pitchFamily="18" charset="0"/>
              </a:rPr>
              <a:t>)</a:t>
            </a:r>
            <a:r>
              <a:rPr lang="en-US" sz="1800" dirty="0">
                <a:solidFill>
                  <a:srgbClr val="000000"/>
                </a:solidFill>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(Scalia, J., dissenting).</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a:p>
            <a:pPr eaLnBrk="1" hangingPunct="1">
              <a:lnSpc>
                <a:spcPct val="100000"/>
              </a:lnSpc>
            </a:pPr>
            <a:r>
              <a:rPr lang="en-US" b="1" i="1" dirty="0">
                <a:solidFill>
                  <a:srgbClr val="C00000"/>
                </a:solidFill>
                <a:latin typeface="Times New Roman" panose="02020603050405020304" pitchFamily="18" charset="0"/>
                <a:cs typeface="Times New Roman" panose="02020603050405020304" pitchFamily="18" charset="0"/>
              </a:rPr>
              <a:t>What if smaller rivals utilize same practice?</a:t>
            </a:r>
          </a:p>
          <a:p>
            <a:pPr lvl="1" eaLnBrk="1" hangingPunct="1">
              <a:lnSpc>
                <a:spcPct val="80000"/>
              </a:lnSpc>
            </a:pPr>
            <a:r>
              <a:rPr lang="en-US" sz="2000" dirty="0">
                <a:latin typeface="Times New Roman" panose="02020603050405020304" pitchFamily="18" charset="0"/>
                <a:cs typeface="Times New Roman" panose="02020603050405020304" pitchFamily="18" charset="0"/>
              </a:rPr>
              <a:t>Might suggest efficiency justifications, </a:t>
            </a:r>
            <a:r>
              <a:rPr lang="en-US" sz="2000" b="1" i="1" dirty="0">
                <a:solidFill>
                  <a:srgbClr val="C00000"/>
                </a:solidFill>
                <a:latin typeface="Times New Roman" panose="02020603050405020304" pitchFamily="18" charset="0"/>
                <a:cs typeface="Times New Roman" panose="02020603050405020304" pitchFamily="18" charset="0"/>
              </a:rPr>
              <a:t>but …</a:t>
            </a:r>
          </a:p>
          <a:p>
            <a:pPr lvl="1" eaLnBrk="1" hangingPunct="1">
              <a:lnSpc>
                <a:spcPct val="80000"/>
              </a:lnSpc>
            </a:pPr>
            <a:r>
              <a:rPr lang="en-US" sz="2000" dirty="0">
                <a:latin typeface="Times New Roman" panose="02020603050405020304" pitchFamily="18" charset="0"/>
                <a:cs typeface="Times New Roman" panose="02020603050405020304" pitchFamily="18" charset="0"/>
              </a:rPr>
              <a:t>Does not eliminate inquiry into effects</a:t>
            </a:r>
          </a:p>
          <a:p>
            <a:pPr lvl="1" eaLnBrk="1" hangingPunct="1">
              <a:lnSpc>
                <a:spcPct val="80000"/>
              </a:lnSpc>
            </a:pPr>
            <a:r>
              <a:rPr lang="en-US" sz="2000" dirty="0">
                <a:latin typeface="Times New Roman" panose="02020603050405020304" pitchFamily="18" charset="0"/>
                <a:cs typeface="Times New Roman" panose="02020603050405020304" pitchFamily="18" charset="0"/>
              </a:rPr>
              <a:t>Same practice by a smaller firm may not pose any threat to competition, whereas conduct by monopolist does pose a threat</a:t>
            </a:r>
          </a:p>
          <a:p>
            <a:pPr lvl="1" eaLnBrk="1" hangingPunct="1">
              <a:lnSpc>
                <a:spcPct val="80000"/>
              </a:lnSpc>
            </a:pPr>
            <a:r>
              <a:rPr lang="en-US" sz="2000" dirty="0">
                <a:latin typeface="Times New Roman" panose="02020603050405020304" pitchFamily="18" charset="0"/>
                <a:cs typeface="Times New Roman" panose="02020603050405020304" pitchFamily="18" charset="0"/>
              </a:rPr>
              <a:t>BOTH effects and justifications must be evaluated</a:t>
            </a:r>
          </a:p>
        </p:txBody>
      </p:sp>
      <p:sp>
        <p:nvSpPr>
          <p:cNvPr id="7172" name="Rectangle 3"/>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88745CD-5B60-470D-B86F-030505AEAF66}" type="slidenum">
              <a:rPr lang="en-US" smtClean="0"/>
              <a:pPr eaLnBrk="1" hangingPunct="1"/>
              <a:t>15</a:t>
            </a:fld>
            <a:endParaRPr lang="en-US"/>
          </a:p>
        </p:txBody>
      </p:sp>
      <p:sp>
        <p:nvSpPr>
          <p:cNvPr id="7173" name="Slide Number Placeholder 3"/>
          <p:cNvSpPr txBox="1">
            <a:spLocks noGrp="1"/>
          </p:cNvSpPr>
          <p:nvPr/>
        </p:nvSpPr>
        <p:spPr bwMode="auto">
          <a:xfrm>
            <a:off x="85344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endParaRPr lang="en-US" sz="1400"/>
          </a:p>
        </p:txBody>
      </p:sp>
      <p:sp>
        <p:nvSpPr>
          <p:cNvPr id="6" name="TextBox 5">
            <a:extLst>
              <a:ext uri="{FF2B5EF4-FFF2-40B4-BE49-F238E27FC236}">
                <a16:creationId xmlns:a16="http://schemas.microsoft.com/office/drawing/2014/main" id="{8F7687B7-854A-44CC-91F2-AB373934287B}"/>
              </a:ext>
            </a:extLst>
          </p:cNvPr>
          <p:cNvSpPr txBox="1"/>
          <p:nvPr/>
        </p:nvSpPr>
        <p:spPr>
          <a:xfrm>
            <a:off x="8169586" y="3810000"/>
            <a:ext cx="3455235" cy="1938992"/>
          </a:xfrm>
          <a:prstGeom prst="rect">
            <a:avLst/>
          </a:prstGeom>
          <a:noFill/>
          <a:ln w="38100">
            <a:solidFill>
              <a:srgbClr val="0070C0"/>
            </a:solidFill>
          </a:ln>
        </p:spPr>
        <p:txBody>
          <a:bodyPr wrap="square" rtlCol="0">
            <a:spAutoFit/>
          </a:bodyPr>
          <a:lstStyle/>
          <a:p>
            <a:r>
              <a:rPr lang="en-US" sz="2000" b="1" dirty="0">
                <a:solidFill>
                  <a:schemeClr val="accent1"/>
                </a:solidFill>
              </a:rPr>
              <a:t>This is not totally accepted by conservatives.  Not clear how Gorsuch, Kavanaugh, Alito, and Thomas would react if this exact question comes to the Court </a:t>
            </a:r>
          </a:p>
        </p:txBody>
      </p:sp>
      <p:cxnSp>
        <p:nvCxnSpPr>
          <p:cNvPr id="7" name="Straight Connector 6">
            <a:extLst>
              <a:ext uri="{FF2B5EF4-FFF2-40B4-BE49-F238E27FC236}">
                <a16:creationId xmlns:a16="http://schemas.microsoft.com/office/drawing/2014/main" id="{26200A8F-796D-451B-8F0A-50DA8FC18CDF}"/>
              </a:ext>
            </a:extLst>
          </p:cNvPr>
          <p:cNvCxnSpPr>
            <a:cxnSpLocks/>
          </p:cNvCxnSpPr>
          <p:nvPr/>
        </p:nvCxnSpPr>
        <p:spPr>
          <a:xfrm flipH="1">
            <a:off x="7422819" y="4585891"/>
            <a:ext cx="573411" cy="281384"/>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836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CB9B-DDBA-4639-8506-C386F87FD56B}"/>
              </a:ext>
            </a:extLst>
          </p:cNvPr>
          <p:cNvSpPr>
            <a:spLocks noGrp="1"/>
          </p:cNvSpPr>
          <p:nvPr>
            <p:ph type="title"/>
          </p:nvPr>
        </p:nvSpPr>
        <p:spPr/>
        <p:txBody>
          <a:bodyPr>
            <a:normAutofit/>
          </a:bodyPr>
          <a:lstStyle/>
          <a:p>
            <a:pPr algn="ctr"/>
            <a:r>
              <a:rPr lang="en-US" sz="3600" dirty="0"/>
              <a:t>Case Law</a:t>
            </a:r>
          </a:p>
        </p:txBody>
      </p:sp>
      <p:sp>
        <p:nvSpPr>
          <p:cNvPr id="3" name="Text Placeholder 2">
            <a:extLst>
              <a:ext uri="{FF2B5EF4-FFF2-40B4-BE49-F238E27FC236}">
                <a16:creationId xmlns:a16="http://schemas.microsoft.com/office/drawing/2014/main" id="{3C2A7186-EAEE-44A4-8211-80969ED4217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56CAA97-E890-4BD9-818C-7DA7334AA1E8}"/>
              </a:ext>
            </a:extLst>
          </p:cNvPr>
          <p:cNvSpPr>
            <a:spLocks noGrp="1"/>
          </p:cNvSpPr>
          <p:nvPr>
            <p:ph type="sldNum" sz="quarter" idx="12"/>
          </p:nvPr>
        </p:nvSpPr>
        <p:spPr/>
        <p:txBody>
          <a:bodyPr/>
          <a:lstStyle/>
          <a:p>
            <a:fld id="{22A1B923-FE3D-4667-93FD-F1188A614F21}" type="slidenum">
              <a:rPr lang="en-US" smtClean="0"/>
              <a:t>16</a:t>
            </a:fld>
            <a:endParaRPr lang="en-US"/>
          </a:p>
        </p:txBody>
      </p:sp>
    </p:spTree>
    <p:extLst>
      <p:ext uri="{BB962C8B-B14F-4D97-AF65-F5344CB8AC3E}">
        <p14:creationId xmlns:p14="http://schemas.microsoft.com/office/powerpoint/2010/main" val="4217905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1442"/>
            <a:ext cx="10515600" cy="1325563"/>
          </a:xfrm>
        </p:spPr>
        <p:txBody>
          <a:bodyPr/>
          <a:lstStyle/>
          <a:p>
            <a:r>
              <a:rPr lang="en-US" dirty="0"/>
              <a:t>Alcoa (1945) Background </a:t>
            </a:r>
            <a:r>
              <a:rPr lang="en-US" sz="2400" i="1" dirty="0">
                <a:solidFill>
                  <a:srgbClr val="00B0F0"/>
                </a:solidFill>
              </a:rPr>
              <a:t>(p. 473)</a:t>
            </a:r>
            <a:endParaRPr lang="en-US" i="1" dirty="0">
              <a:solidFill>
                <a:srgbClr val="00B0F0"/>
              </a:solidFill>
            </a:endParaRPr>
          </a:p>
        </p:txBody>
      </p:sp>
      <p:sp>
        <p:nvSpPr>
          <p:cNvPr id="5" name="Content Placeholder 4"/>
          <p:cNvSpPr>
            <a:spLocks noGrp="1"/>
          </p:cNvSpPr>
          <p:nvPr>
            <p:ph idx="1"/>
          </p:nvPr>
        </p:nvSpPr>
        <p:spPr>
          <a:xfrm>
            <a:off x="838200" y="1239520"/>
            <a:ext cx="10515600" cy="5618480"/>
          </a:xfrm>
        </p:spPr>
        <p:txBody>
          <a:bodyPr>
            <a:normAutofit lnSpcReduction="10000"/>
          </a:bodyPr>
          <a:lstStyle/>
          <a:p>
            <a:r>
              <a:rPr lang="en-US" sz="2000" dirty="0"/>
              <a:t>History- the 1912 Case</a:t>
            </a:r>
          </a:p>
          <a:p>
            <a:pPr lvl="1"/>
            <a:r>
              <a:rPr lang="en-US" sz="1800" dirty="0"/>
              <a:t>Aluminum was commercialized in 1889; Alcoa got patent (exp. 1906)</a:t>
            </a:r>
          </a:p>
          <a:p>
            <a:pPr lvl="1"/>
            <a:r>
              <a:rPr lang="en-US" sz="1800" dirty="0"/>
              <a:t>Acquired Bradley improvement patent (required no external heat for smelting) effectively extended legal monopoly until it expired in 1909  </a:t>
            </a:r>
            <a:r>
              <a:rPr lang="en-US" sz="1800" b="1" i="1" dirty="0"/>
              <a:t>(merger to monopoly)</a:t>
            </a:r>
          </a:p>
          <a:p>
            <a:pPr lvl="1"/>
            <a:r>
              <a:rPr lang="en-US" sz="1800" dirty="0"/>
              <a:t>Extraction of aluminum from alumina require large amounts of electricity; Alcoa secured power under restrictive covenants not permitting electricity utilities to sell to competitor </a:t>
            </a:r>
            <a:r>
              <a:rPr lang="en-US" sz="1800" b="1" i="1" dirty="0"/>
              <a:t>(i.e., Naked RRC !!)</a:t>
            </a:r>
          </a:p>
          <a:p>
            <a:pPr lvl="1"/>
            <a:r>
              <a:rPr lang="en-US" sz="1800" dirty="0"/>
              <a:t>Alcoa participated in foreign cartels restricting imports into U.S. until a consent decree </a:t>
            </a:r>
            <a:r>
              <a:rPr lang="en-US" sz="1800" b="1" i="1" dirty="0"/>
              <a:t>(market division)</a:t>
            </a:r>
          </a:p>
          <a:p>
            <a:r>
              <a:rPr lang="en-US" sz="2000" dirty="0"/>
              <a:t>The 1937 DOJ Case</a:t>
            </a:r>
          </a:p>
          <a:p>
            <a:pPr lvl="1"/>
            <a:r>
              <a:rPr lang="en-US" sz="1800" dirty="0"/>
              <a:t>Filed on April 23, 1937, alleging a monopoly of the manufacture of virgin aluminum and the sale of various aluminum products and seeking dissolution</a:t>
            </a:r>
          </a:p>
          <a:p>
            <a:r>
              <a:rPr lang="en-US" sz="2000" dirty="0"/>
              <a:t>District court (</a:t>
            </a:r>
            <a:r>
              <a:rPr lang="en-US" sz="2000" dirty="0" err="1"/>
              <a:t>S.D.N.Y</a:t>
            </a:r>
            <a:r>
              <a:rPr lang="en-US" sz="2000" dirty="0"/>
              <a:t>.): Dismissed</a:t>
            </a:r>
          </a:p>
          <a:p>
            <a:pPr lvl="1"/>
            <a:r>
              <a:rPr lang="en-US" sz="1600" dirty="0"/>
              <a:t>After a bench trial, finding that the defendants had not violated the Sherman Act </a:t>
            </a:r>
          </a:p>
          <a:p>
            <a:r>
              <a:rPr lang="en-US" sz="2000" dirty="0"/>
              <a:t>Supreme Court: Direct appeal under the Expediting Act—But no quorum</a:t>
            </a:r>
          </a:p>
          <a:p>
            <a:pPr lvl="1"/>
            <a:r>
              <a:rPr lang="en-US" sz="1600" dirty="0"/>
              <a:t>Justices Murphy, Reed, Jackson, and Stone had all at one time or another worked on the government's case against ALCOA, so they were recused, leaving the Court without a quorum</a:t>
            </a:r>
          </a:p>
          <a:p>
            <a:pPr lvl="1"/>
            <a:r>
              <a:rPr lang="en-US" sz="1600" dirty="0"/>
              <a:t>Congress amended the Expediting Act to provide that in such circumstances the Court should certify the case to the appropriate circuit court of appeals, and the decision of the circuit court of appeals would be final and unreviewable. The Supreme Court certified the case to the Circuit Court of Appeals for the Second Circuit.</a:t>
            </a:r>
          </a:p>
          <a:p>
            <a:pPr lvl="1"/>
            <a:r>
              <a:rPr lang="en-US" sz="1600" dirty="0"/>
              <a:t>Hand opinion treated as if it were a Supreme Court opinion</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17</a:t>
            </a:fld>
            <a:endParaRPr lang="en-US" altLang="en-US"/>
          </a:p>
        </p:txBody>
      </p:sp>
    </p:spTree>
    <p:extLst>
      <p:ext uri="{BB962C8B-B14F-4D97-AF65-F5344CB8AC3E}">
        <p14:creationId xmlns:p14="http://schemas.microsoft.com/office/powerpoint/2010/main" val="950032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61975" y="246037"/>
            <a:ext cx="10668000" cy="822325"/>
          </a:xfrm>
        </p:spPr>
        <p:txBody>
          <a:bodyPr>
            <a:noAutofit/>
          </a:bodyPr>
          <a:lstStyle/>
          <a:p>
            <a:r>
              <a:rPr lang="en-US" dirty="0"/>
              <a:t>Why is </a:t>
            </a:r>
            <a:r>
              <a:rPr lang="en-US" sz="3200" i="1" dirty="0"/>
              <a:t>Alcoa</a:t>
            </a:r>
            <a:r>
              <a:rPr lang="en-US" sz="3200" dirty="0"/>
              <a:t> (1945) Still the Classic Foundation Case? </a:t>
            </a:r>
            <a:br>
              <a:rPr lang="en-US" sz="3200" dirty="0"/>
            </a:br>
            <a:r>
              <a:rPr lang="en-US" sz="2000" i="1" dirty="0">
                <a:solidFill>
                  <a:srgbClr val="00B0F0"/>
                </a:solidFill>
              </a:rPr>
              <a:t>(pp. 473-500) </a:t>
            </a:r>
            <a:endParaRPr lang="en-US" sz="3200" i="1" dirty="0">
              <a:solidFill>
                <a:srgbClr val="00B0F0"/>
              </a:solidFill>
            </a:endParaRPr>
          </a:p>
        </p:txBody>
      </p:sp>
      <p:sp>
        <p:nvSpPr>
          <p:cNvPr id="16387" name="Content Placeholder 2"/>
          <p:cNvSpPr>
            <a:spLocks noGrp="1"/>
          </p:cNvSpPr>
          <p:nvPr>
            <p:ph idx="1"/>
          </p:nvPr>
        </p:nvSpPr>
        <p:spPr>
          <a:xfrm>
            <a:off x="388040" y="1306286"/>
            <a:ext cx="9284280" cy="5551714"/>
          </a:xfrm>
        </p:spPr>
        <p:txBody>
          <a:bodyPr>
            <a:normAutofit/>
          </a:bodyPr>
          <a:lstStyle/>
          <a:p>
            <a:r>
              <a:rPr lang="en-US" sz="2000" b="1" i="1" dirty="0">
                <a:solidFill>
                  <a:srgbClr val="C00000"/>
                </a:solidFill>
              </a:rPr>
              <a:t>Establishes Basic Framework for Section 2 </a:t>
            </a:r>
            <a:r>
              <a:rPr lang="en-US" sz="2000" b="1" dirty="0"/>
              <a:t>– “Power + Conduct”</a:t>
            </a:r>
          </a:p>
          <a:p>
            <a:r>
              <a:rPr lang="en-US" sz="2000" b="1" i="1" dirty="0">
                <a:solidFill>
                  <a:srgbClr val="C00000"/>
                </a:solidFill>
              </a:rPr>
              <a:t>Careful Analysis of Market </a:t>
            </a:r>
            <a:r>
              <a:rPr lang="en-US" sz="2000" b="1" i="1" dirty="0">
                <a:solidFill>
                  <a:srgbClr val="C00000"/>
                </a:solidFill>
                <a:latin typeface="Times New Roman" panose="02020603050405020304" pitchFamily="18" charset="0"/>
                <a:cs typeface="Times New Roman" panose="02020603050405020304" pitchFamily="18" charset="0"/>
              </a:rPr>
              <a:t>Definition</a:t>
            </a:r>
            <a:r>
              <a:rPr lang="en-US" sz="2000" b="1" i="1" dirty="0">
                <a:solidFill>
                  <a:srgbClr val="C00000"/>
                </a:solidFill>
              </a:rPr>
              <a:t> &amp; Monopoly Power  </a:t>
            </a:r>
            <a:r>
              <a:rPr lang="en-US" sz="1600" i="1" dirty="0">
                <a:solidFill>
                  <a:srgbClr val="00B0F0"/>
                </a:solidFill>
              </a:rPr>
              <a:t>(pp. 474-76)</a:t>
            </a:r>
            <a:endParaRPr lang="en-US" sz="2000" i="1" dirty="0">
              <a:solidFill>
                <a:srgbClr val="00B0F0"/>
              </a:solidFill>
            </a:endParaRPr>
          </a:p>
          <a:p>
            <a:pPr lvl="1"/>
            <a:r>
              <a:rPr lang="en-US" sz="1800" dirty="0"/>
              <a:t>Market definition role &amp; analysis </a:t>
            </a:r>
            <a:r>
              <a:rPr lang="en-US" sz="1600" i="1" dirty="0">
                <a:solidFill>
                  <a:srgbClr val="00B0F0"/>
                </a:solidFill>
              </a:rPr>
              <a:t>(pp. 474-75)</a:t>
            </a:r>
            <a:endParaRPr lang="en-US" sz="1800" i="1" dirty="0">
              <a:solidFill>
                <a:srgbClr val="00B0F0"/>
              </a:solidFill>
            </a:endParaRPr>
          </a:p>
          <a:p>
            <a:pPr lvl="2"/>
            <a:r>
              <a:rPr lang="en-US" sz="1600" dirty="0"/>
              <a:t>Virgin, Fabricated, Secondary (Scrap &amp; Recycled), Imports</a:t>
            </a:r>
          </a:p>
          <a:p>
            <a:pPr lvl="1"/>
            <a:r>
              <a:rPr lang="en-US" sz="1800" dirty="0"/>
              <a:t>Market share benchmarks for “monopoly” </a:t>
            </a:r>
            <a:r>
              <a:rPr lang="en-US" sz="1600" i="1" dirty="0">
                <a:solidFill>
                  <a:srgbClr val="00B0F0"/>
                </a:solidFill>
              </a:rPr>
              <a:t>(p. 474)</a:t>
            </a:r>
            <a:endParaRPr lang="en-US" sz="1800" i="1" dirty="0">
              <a:solidFill>
                <a:srgbClr val="00B0F0"/>
              </a:solidFill>
            </a:endParaRPr>
          </a:p>
          <a:p>
            <a:pPr lvl="1"/>
            <a:r>
              <a:rPr lang="en-US" sz="1800" dirty="0"/>
              <a:t>Careful analysis of market power </a:t>
            </a:r>
            <a:r>
              <a:rPr lang="en-US" sz="1800" i="1" dirty="0">
                <a:highlight>
                  <a:srgbClr val="FFFF00"/>
                </a:highlight>
              </a:rPr>
              <a:t>(no Cellophane Fallacy)</a:t>
            </a:r>
          </a:p>
          <a:p>
            <a:r>
              <a:rPr lang="en-US" sz="2000" b="1" i="1" dirty="0">
                <a:solidFill>
                  <a:srgbClr val="C00000"/>
                </a:solidFill>
              </a:rPr>
              <a:t>Sets out Perspectives on Monopoly </a:t>
            </a:r>
            <a:r>
              <a:rPr lang="en-US" sz="1600" i="1" dirty="0">
                <a:solidFill>
                  <a:srgbClr val="00B0F0"/>
                </a:solidFill>
              </a:rPr>
              <a:t>(pp. 477-78)</a:t>
            </a:r>
            <a:endParaRPr lang="en-US" sz="2000" i="1" dirty="0">
              <a:solidFill>
                <a:srgbClr val="00B0F0"/>
              </a:solidFill>
            </a:endParaRPr>
          </a:p>
          <a:p>
            <a:pPr lvl="1"/>
            <a:r>
              <a:rPr lang="en-US" sz="1800" dirty="0"/>
              <a:t>“Deadens initiative”</a:t>
            </a:r>
          </a:p>
          <a:p>
            <a:pPr lvl="1"/>
            <a:r>
              <a:rPr lang="en-US" sz="1800" dirty="0"/>
              <a:t>Social &amp; moral effects</a:t>
            </a:r>
          </a:p>
          <a:p>
            <a:pPr lvl="1"/>
            <a:r>
              <a:rPr lang="en-US" sz="1800" b="1" i="1" dirty="0">
                <a:solidFill>
                  <a:srgbClr val="C00000"/>
                </a:solidFill>
              </a:rPr>
              <a:t>But Monopoly ≠ Monopolize </a:t>
            </a:r>
            <a:r>
              <a:rPr lang="en-US" sz="1600" i="1" dirty="0">
                <a:solidFill>
                  <a:srgbClr val="00B0F0"/>
                </a:solidFill>
              </a:rPr>
              <a:t>(p. 478)</a:t>
            </a:r>
            <a:endParaRPr lang="en-US" sz="1800" i="1" dirty="0">
              <a:solidFill>
                <a:srgbClr val="00B0F0"/>
              </a:solidFill>
            </a:endParaRPr>
          </a:p>
          <a:p>
            <a:r>
              <a:rPr lang="en-US" sz="2000" b="1" i="1" dirty="0">
                <a:solidFill>
                  <a:srgbClr val="C00000"/>
                </a:solidFill>
              </a:rPr>
              <a:t>Sets out Further Perspectives on Legitimate Conduct </a:t>
            </a:r>
            <a:r>
              <a:rPr lang="en-US" sz="2000" i="1" dirty="0">
                <a:solidFill>
                  <a:srgbClr val="00B0F0"/>
                </a:solidFill>
              </a:rPr>
              <a:t>(pp. 478-79)</a:t>
            </a:r>
          </a:p>
          <a:p>
            <a:pPr lvl="1"/>
            <a:r>
              <a:rPr lang="en-US" sz="1800" dirty="0"/>
              <a:t>Need to maintain incentive to seek monopoly </a:t>
            </a:r>
            <a:r>
              <a:rPr lang="en-US" sz="1800" dirty="0">
                <a:solidFill>
                  <a:srgbClr val="C00000"/>
                </a:solidFill>
              </a:rPr>
              <a:t>(“</a:t>
            </a:r>
            <a:r>
              <a:rPr lang="en-US" sz="1800" b="1" i="1" dirty="0" err="1">
                <a:solidFill>
                  <a:srgbClr val="C00000"/>
                </a:solidFill>
              </a:rPr>
              <a:t>Finis</a:t>
            </a:r>
            <a:r>
              <a:rPr lang="en-US" sz="1800" b="1" i="1" dirty="0">
                <a:solidFill>
                  <a:srgbClr val="C00000"/>
                </a:solidFill>
              </a:rPr>
              <a:t> opus </a:t>
            </a:r>
            <a:r>
              <a:rPr lang="en-US" sz="1800" b="1" i="1" dirty="0" err="1">
                <a:solidFill>
                  <a:srgbClr val="C00000"/>
                </a:solidFill>
              </a:rPr>
              <a:t>coronat</a:t>
            </a:r>
            <a:r>
              <a:rPr lang="en-US" sz="1800" dirty="0">
                <a:solidFill>
                  <a:srgbClr val="C00000"/>
                </a:solidFill>
              </a:rPr>
              <a:t>”) </a:t>
            </a:r>
            <a:r>
              <a:rPr lang="en-US" sz="1600" i="1" dirty="0"/>
              <a:t>(p. 479) </a:t>
            </a:r>
            <a:endParaRPr lang="en-US" sz="1600" dirty="0">
              <a:solidFill>
                <a:srgbClr val="C00000"/>
              </a:solidFill>
            </a:endParaRPr>
          </a:p>
          <a:p>
            <a:pPr lvl="1"/>
            <a:r>
              <a:rPr lang="en-US" sz="1800" dirty="0"/>
              <a:t>Permit monopoly </a:t>
            </a:r>
            <a:r>
              <a:rPr lang="en-US" sz="1800" i="1" dirty="0"/>
              <a:t>if </a:t>
            </a:r>
            <a:r>
              <a:rPr lang="en-US" sz="1800" dirty="0"/>
              <a:t>“thrust upon” or gained by superior skill, foresight &amp; industry; </a:t>
            </a:r>
          </a:p>
          <a:p>
            <a:pPr lvl="1"/>
            <a:r>
              <a:rPr lang="en-US" sz="1800" dirty="0"/>
              <a:t>Do not “turn” on the successful competitor</a:t>
            </a:r>
          </a:p>
          <a:p>
            <a:r>
              <a:rPr lang="en-US" sz="2000" b="1" i="1" dirty="0">
                <a:solidFill>
                  <a:srgbClr val="C00000"/>
                </a:solidFill>
              </a:rPr>
              <a:t>Discussion issue: What was Alcoa’s bad conduct? </a:t>
            </a:r>
            <a:r>
              <a:rPr lang="en-US" sz="1800" i="1" dirty="0">
                <a:solidFill>
                  <a:srgbClr val="00B0F0"/>
                </a:solidFill>
              </a:rPr>
              <a:t>(pp. 476-77)</a:t>
            </a:r>
            <a:endParaRPr lang="en-US" sz="2000" i="1" dirty="0">
              <a:solidFill>
                <a:srgbClr val="00B0F0"/>
              </a:solidFill>
            </a:endParaRPr>
          </a:p>
          <a:p>
            <a:pPr lvl="1"/>
            <a:r>
              <a:rPr lang="en-US" sz="1800" i="1" dirty="0"/>
              <a:t>Are you persuaded by application of standard to conduct here?</a:t>
            </a:r>
          </a:p>
        </p:txBody>
      </p:sp>
      <p:sp>
        <p:nvSpPr>
          <p:cNvPr id="16388" name="Slide Number Placeholder 3"/>
          <p:cNvSpPr>
            <a:spLocks noGrp="1"/>
          </p:cNvSpPr>
          <p:nvPr>
            <p:ph type="sldNum" sz="quarter" idx="12"/>
          </p:nvPr>
        </p:nvSpPr>
        <p:spPr>
          <a:noFill/>
        </p:spPr>
        <p:txBody>
          <a:bodyPr/>
          <a:lstStyle/>
          <a:p>
            <a:fld id="{DDEC960C-1C8C-4F83-BC67-771943108CD8}" type="slidenum">
              <a:rPr lang="en-US" smtClean="0"/>
              <a:pPr/>
              <a:t>18</a:t>
            </a:fld>
            <a:endParaRPr lang="en-US"/>
          </a:p>
        </p:txBody>
      </p:sp>
    </p:spTree>
    <p:extLst>
      <p:ext uri="{BB962C8B-B14F-4D97-AF65-F5344CB8AC3E}">
        <p14:creationId xmlns:p14="http://schemas.microsoft.com/office/powerpoint/2010/main" val="303786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Box 1"/>
          <p:cNvSpPr txBox="1">
            <a:spLocks noChangeArrowheads="1"/>
          </p:cNvSpPr>
          <p:nvPr/>
        </p:nvSpPr>
        <p:spPr bwMode="auto">
          <a:xfrm>
            <a:off x="3036889" y="609601"/>
            <a:ext cx="62753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4-6:</a:t>
            </a:r>
            <a:endParaRPr lang="en-US" sz="1800">
              <a:latin typeface="Times New Roman" panose="02020603050405020304" pitchFamily="18" charset="0"/>
              <a:cs typeface="Times New Roman" panose="02020603050405020304" pitchFamily="18" charset="0"/>
            </a:endParaRPr>
          </a:p>
          <a:p>
            <a:pPr algn="ctr">
              <a:spcBef>
                <a:spcPct val="0"/>
              </a:spcBef>
              <a:buFontTx/>
              <a:buNone/>
            </a:pPr>
            <a:r>
              <a:rPr lang="en-US" sz="1800" b="1">
                <a:latin typeface="Times New Roman" panose="02020603050405020304" pitchFamily="18" charset="0"/>
                <a:cs typeface="Times New Roman" panose="02020603050405020304" pitchFamily="18" charset="0"/>
              </a:rPr>
              <a:t>Assumptions Underlying Calculation of Alcoa’s Market Share</a:t>
            </a:r>
            <a:endParaRPr lang="en-US" sz="1800">
              <a:latin typeface="Times New Roman" panose="02020603050405020304" pitchFamily="18" charset="0"/>
              <a:cs typeface="Times New Roman" panose="02020603050405020304" pitchFamily="18" charset="0"/>
            </a:endParaRPr>
          </a:p>
        </p:txBody>
      </p:sp>
      <p:sp>
        <p:nvSpPr>
          <p:cNvPr id="58371" name="TextBox 2"/>
          <p:cNvSpPr txBox="1">
            <a:spLocks noChangeArrowheads="1"/>
          </p:cNvSpPr>
          <p:nvPr/>
        </p:nvSpPr>
        <p:spPr bwMode="auto">
          <a:xfrm>
            <a:off x="1803400" y="2152651"/>
            <a:ext cx="1873846"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latin typeface="Times New Roman" panose="02020603050405020304" pitchFamily="18" charset="0"/>
                <a:cs typeface="Times New Roman" panose="02020603050405020304" pitchFamily="18" charset="0"/>
              </a:rPr>
              <a:t>Relevant Market</a:t>
            </a:r>
            <a:endParaRPr lang="en-US" sz="1800" dirty="0">
              <a:latin typeface="Times New Roman" panose="02020603050405020304" pitchFamily="18" charset="0"/>
              <a:cs typeface="Times New Roman" panose="02020603050405020304" pitchFamily="18" charset="0"/>
            </a:endParaRP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Virgin Ingot Only</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Virgin + Recycled</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Virgin + Recycled</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p:txBody>
      </p:sp>
      <p:sp>
        <p:nvSpPr>
          <p:cNvPr id="58372" name="TextBox 3"/>
          <p:cNvSpPr txBox="1">
            <a:spLocks noChangeArrowheads="1"/>
          </p:cNvSpPr>
          <p:nvPr/>
        </p:nvSpPr>
        <p:spPr bwMode="auto">
          <a:xfrm>
            <a:off x="3962401" y="2133601"/>
            <a:ext cx="2054225"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latin typeface="Times New Roman" panose="02020603050405020304" pitchFamily="18" charset="0"/>
                <a:cs typeface="Times New Roman" panose="02020603050405020304" pitchFamily="18" charset="0"/>
              </a:rPr>
              <a:t>Alcoa’s Production</a:t>
            </a:r>
            <a:endParaRPr lang="en-US" sz="1800" dirty="0">
              <a:latin typeface="Times New Roman" panose="02020603050405020304" pitchFamily="18" charset="0"/>
              <a:cs typeface="Times New Roman" panose="02020603050405020304" pitchFamily="18" charset="0"/>
            </a:endParaRP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Merchant Mkt + Captive Production</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Merchant Mkt + Captive Production</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Merchant Mkt Output Only</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58373" name="TextBox 4"/>
          <p:cNvSpPr txBox="1">
            <a:spLocks noChangeArrowheads="1"/>
          </p:cNvSpPr>
          <p:nvPr/>
        </p:nvSpPr>
        <p:spPr bwMode="auto">
          <a:xfrm>
            <a:off x="6456364" y="2133601"/>
            <a:ext cx="107593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latin typeface="Times New Roman" panose="02020603050405020304" pitchFamily="18" charset="0"/>
                <a:cs typeface="Times New Roman" panose="02020603050405020304" pitchFamily="18" charset="0"/>
              </a:rPr>
              <a:t>Imports</a:t>
            </a:r>
            <a:endParaRPr lang="en-US" sz="1800" dirty="0">
              <a:latin typeface="Times New Roman" panose="02020603050405020304" pitchFamily="18" charset="0"/>
              <a:cs typeface="Times New Roman" panose="02020603050405020304" pitchFamily="18" charset="0"/>
            </a:endParaRP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10% only</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10% only</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10% only</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endParaRPr lang="en-US" sz="1800" dirty="0">
              <a:latin typeface="Times New Roman" panose="02020603050405020304" pitchFamily="18" charset="0"/>
              <a:cs typeface="Times New Roman" panose="02020603050405020304" pitchFamily="18" charset="0"/>
            </a:endParaRPr>
          </a:p>
        </p:txBody>
      </p:sp>
      <p:sp>
        <p:nvSpPr>
          <p:cNvPr id="58374" name="TextBox 5"/>
          <p:cNvSpPr txBox="1">
            <a:spLocks noChangeArrowheads="1"/>
          </p:cNvSpPr>
          <p:nvPr/>
        </p:nvSpPr>
        <p:spPr bwMode="auto">
          <a:xfrm>
            <a:off x="8038281" y="2152651"/>
            <a:ext cx="2349554"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Alcoa’s Market Share</a:t>
            </a:r>
            <a:endParaRPr lang="en-US" sz="1800" dirty="0">
              <a:latin typeface="Times New Roman" panose="02020603050405020304" pitchFamily="18" charset="0"/>
              <a:cs typeface="Times New Roman" panose="02020603050405020304" pitchFamily="18" charset="0"/>
            </a:endParaRP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90%</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64%</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33%</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lgn="ctr">
              <a:spcBef>
                <a:spcPct val="0"/>
              </a:spcBef>
              <a:buFontTx/>
              <a:buNone/>
            </a:pPr>
            <a:r>
              <a:rPr lang="en-US" sz="1800" dirty="0">
                <a:latin typeface="Times New Roman" panose="02020603050405020304" pitchFamily="18" charset="0"/>
                <a:cs typeface="Times New Roman" panose="02020603050405020304" pitchFamily="18" charset="0"/>
              </a:rPr>
              <a:t> </a:t>
            </a:r>
          </a:p>
          <a:p>
            <a:pPr>
              <a:spcBef>
                <a:spcPct val="0"/>
              </a:spcBef>
              <a:buFontTx/>
              <a:buNone/>
            </a:pPr>
            <a:endParaRPr lang="en-US" sz="1800" dirty="0">
              <a:latin typeface="Times New Roman" panose="02020603050405020304" pitchFamily="18" charset="0"/>
              <a:cs typeface="Times New Roman" panose="02020603050405020304" pitchFamily="18" charset="0"/>
            </a:endParaRPr>
          </a:p>
        </p:txBody>
      </p:sp>
      <p:sp>
        <p:nvSpPr>
          <p:cNvPr id="58375" name="TextBox 6"/>
          <p:cNvSpPr txBox="1">
            <a:spLocks noChangeArrowheads="1"/>
          </p:cNvSpPr>
          <p:nvPr/>
        </p:nvSpPr>
        <p:spPr bwMode="auto">
          <a:xfrm>
            <a:off x="9561513" y="6324600"/>
            <a:ext cx="22239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(NEED TO UPDATE)</a:t>
            </a:r>
          </a:p>
        </p:txBody>
      </p:sp>
      <p:sp>
        <p:nvSpPr>
          <p:cNvPr id="2" name="Slide Number Placeholder 1"/>
          <p:cNvSpPr>
            <a:spLocks noGrp="1"/>
          </p:cNvSpPr>
          <p:nvPr>
            <p:ph type="sldNum" sz="quarter" idx="12"/>
          </p:nvPr>
        </p:nvSpPr>
        <p:spPr/>
        <p:txBody>
          <a:bodyPr/>
          <a:lstStyle/>
          <a:p>
            <a:fld id="{53059169-D310-4D79-83BC-9AFBAB05B9AD}" type="slidenum">
              <a:rPr lang="en-US" smtClean="0"/>
              <a:t>19</a:t>
            </a:fld>
            <a:endParaRPr lang="en-US" dirty="0"/>
          </a:p>
        </p:txBody>
      </p:sp>
    </p:spTree>
    <p:extLst>
      <p:ext uri="{BB962C8B-B14F-4D97-AF65-F5344CB8AC3E}">
        <p14:creationId xmlns:p14="http://schemas.microsoft.com/office/powerpoint/2010/main" val="2999624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B6820-B777-4479-906F-DF917B6B447E}"/>
              </a:ext>
            </a:extLst>
          </p:cNvPr>
          <p:cNvSpPr>
            <a:spLocks noGrp="1"/>
          </p:cNvSpPr>
          <p:nvPr>
            <p:ph type="title"/>
          </p:nvPr>
        </p:nvSpPr>
        <p:spPr/>
        <p:txBody>
          <a:bodyPr/>
          <a:lstStyle/>
          <a:p>
            <a:r>
              <a:rPr lang="en-US" dirty="0"/>
              <a:t>Introduction and Agenda</a:t>
            </a:r>
          </a:p>
        </p:txBody>
      </p:sp>
      <p:sp>
        <p:nvSpPr>
          <p:cNvPr id="3" name="Content Placeholder 2">
            <a:extLst>
              <a:ext uri="{FF2B5EF4-FFF2-40B4-BE49-F238E27FC236}">
                <a16:creationId xmlns:a16="http://schemas.microsoft.com/office/drawing/2014/main" id="{42D49B9D-94FF-4413-9294-E1C3AA5C550F}"/>
              </a:ext>
            </a:extLst>
          </p:cNvPr>
          <p:cNvSpPr>
            <a:spLocks noGrp="1"/>
          </p:cNvSpPr>
          <p:nvPr>
            <p:ph idx="1"/>
          </p:nvPr>
        </p:nvSpPr>
        <p:spPr/>
        <p:txBody>
          <a:bodyPr>
            <a:normAutofit/>
          </a:bodyPr>
          <a:lstStyle/>
          <a:p>
            <a:r>
              <a:rPr lang="en-US" sz="2400" dirty="0"/>
              <a:t>Topics 18-20 develop the basic legal analysis and standards for Section 2 </a:t>
            </a:r>
          </a:p>
          <a:p>
            <a:pPr lvl="1"/>
            <a:r>
              <a:rPr lang="en-US" sz="2000" dirty="0"/>
              <a:t>This is analogous to the way we developed Section 1 standards in Topics 3-5.</a:t>
            </a:r>
          </a:p>
          <a:p>
            <a:pPr lvl="1"/>
            <a:r>
              <a:rPr lang="en-US" sz="2000" dirty="0"/>
              <a:t>But, unlike the Section 1 </a:t>
            </a:r>
            <a:r>
              <a:rPr lang="en-US" sz="2000" dirty="0" err="1"/>
              <a:t>ROR</a:t>
            </a:r>
            <a:r>
              <a:rPr lang="en-US" sz="2000" dirty="0"/>
              <a:t>, there is less consensus about Section 2</a:t>
            </a:r>
          </a:p>
          <a:p>
            <a:pPr lvl="1"/>
            <a:r>
              <a:rPr lang="en-US" sz="2000" dirty="0"/>
              <a:t>We will find several competing legal standards, both general and specific (i.e., for predatory pricing)</a:t>
            </a:r>
            <a:br>
              <a:rPr lang="en-US" sz="2000" dirty="0"/>
            </a:br>
            <a:endParaRPr lang="en-US" sz="2000" dirty="0"/>
          </a:p>
          <a:p>
            <a:r>
              <a:rPr lang="en-US" sz="2400" dirty="0"/>
              <a:t>Topics 18-20 will involve a </a:t>
            </a:r>
            <a:r>
              <a:rPr lang="en-US" sz="2400" dirty="0" err="1"/>
              <a:t>a</a:t>
            </a:r>
            <a:r>
              <a:rPr lang="en-US" sz="2400" dirty="0"/>
              <a:t> variety of specific conduct – including exclusivity, product integration (tying), refusals to  deal, predatory pricing.  </a:t>
            </a:r>
            <a:br>
              <a:rPr lang="en-US" sz="2400" dirty="0"/>
            </a:br>
            <a:endParaRPr lang="en-US" sz="2400" dirty="0"/>
          </a:p>
          <a:p>
            <a:r>
              <a:rPr lang="en-US" sz="2400" dirty="0"/>
              <a:t>We subsequently will study much of this specific conduct in later topics and examine some particular evidentiary burdens applied to that conduct </a:t>
            </a:r>
          </a:p>
        </p:txBody>
      </p:sp>
      <p:sp>
        <p:nvSpPr>
          <p:cNvPr id="4" name="Slide Number Placeholder 3">
            <a:extLst>
              <a:ext uri="{FF2B5EF4-FFF2-40B4-BE49-F238E27FC236}">
                <a16:creationId xmlns:a16="http://schemas.microsoft.com/office/drawing/2014/main" id="{D011D696-18ED-4404-A17D-77FBE60604A8}"/>
              </a:ext>
            </a:extLst>
          </p:cNvPr>
          <p:cNvSpPr>
            <a:spLocks noGrp="1"/>
          </p:cNvSpPr>
          <p:nvPr>
            <p:ph type="sldNum" sz="quarter" idx="12"/>
          </p:nvPr>
        </p:nvSpPr>
        <p:spPr/>
        <p:txBody>
          <a:bodyPr/>
          <a:lstStyle/>
          <a:p>
            <a:fld id="{22A1B923-FE3D-4667-93FD-F1188A614F21}" type="slidenum">
              <a:rPr lang="en-US" smtClean="0"/>
              <a:t>2</a:t>
            </a:fld>
            <a:endParaRPr lang="en-US"/>
          </a:p>
        </p:txBody>
      </p:sp>
    </p:spTree>
    <p:extLst>
      <p:ext uri="{BB962C8B-B14F-4D97-AF65-F5344CB8AC3E}">
        <p14:creationId xmlns:p14="http://schemas.microsoft.com/office/powerpoint/2010/main" val="1445908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
          <p:cNvSpPr>
            <a:spLocks noChangeArrowheads="1"/>
          </p:cNvSpPr>
          <p:nvPr/>
        </p:nvSpPr>
        <p:spPr bwMode="auto">
          <a:xfrm>
            <a:off x="1684338" y="1130300"/>
            <a:ext cx="2590800"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lnSpc>
                <a:spcPct val="115000"/>
              </a:lnSpc>
              <a:spcBef>
                <a:spcPct val="0"/>
              </a:spcBef>
              <a:spcAft>
                <a:spcPts val="1000"/>
              </a:spcAft>
              <a:buNone/>
            </a:pPr>
            <a:r>
              <a:rPr lang="en-US" sz="1600"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Case</a:t>
            </a:r>
            <a:endParaRPr lang="en-US" sz="1600" dirty="0">
              <a:latin typeface="Times New Roman" panose="02020603050405020304" pitchFamily="18" charset="0"/>
              <a:cs typeface="Times New Roman" panose="02020603050405020304" pitchFamily="18" charset="0"/>
            </a:endParaRPr>
          </a:p>
          <a:p>
            <a:pPr>
              <a:spcBef>
                <a:spcPct val="0"/>
              </a:spcBef>
              <a:buFontTx/>
              <a:buNone/>
            </a:pPr>
            <a:endParaRPr lang="en-US" sz="1600" i="1" dirty="0">
              <a:latin typeface="Times New Roman" panose="02020603050405020304" pitchFamily="18" charset="0"/>
              <a:cs typeface="Times New Roman" panose="02020603050405020304" pitchFamily="18" charset="0"/>
            </a:endParaRPr>
          </a:p>
          <a:p>
            <a:pPr>
              <a:spcBef>
                <a:spcPct val="0"/>
              </a:spcBef>
              <a:buFontTx/>
              <a:buNone/>
            </a:pPr>
            <a:r>
              <a:rPr lang="en-US" sz="1600" i="1" dirty="0">
                <a:latin typeface="Times New Roman" panose="02020603050405020304" pitchFamily="18" charset="0"/>
                <a:cs typeface="Times New Roman" panose="02020603050405020304" pitchFamily="18" charset="0"/>
              </a:rPr>
              <a:t>Standard Oil </a:t>
            </a:r>
            <a:r>
              <a:rPr lang="en-US" sz="1600" dirty="0">
                <a:latin typeface="Times New Roman" panose="02020603050405020304" pitchFamily="18" charset="0"/>
                <a:cs typeface="Times New Roman" panose="02020603050405020304" pitchFamily="18" charset="0"/>
              </a:rPr>
              <a:t>(1911)</a:t>
            </a:r>
          </a:p>
          <a:p>
            <a:pPr>
              <a:spcBef>
                <a:spcPct val="0"/>
              </a:spcBef>
              <a:buFontTx/>
              <a:buNone/>
            </a:pPr>
            <a:r>
              <a:rPr lang="en-US" sz="1600" i="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spcBef>
                <a:spcPct val="0"/>
              </a:spcBef>
              <a:buFontTx/>
              <a:buNone/>
            </a:pPr>
            <a:r>
              <a:rPr lang="en-US" sz="1600" i="1" dirty="0">
                <a:latin typeface="Times New Roman" panose="02020603050405020304" pitchFamily="18" charset="0"/>
                <a:cs typeface="Times New Roman" panose="02020603050405020304" pitchFamily="18" charset="0"/>
              </a:rPr>
              <a:t>American Tobacco </a:t>
            </a:r>
            <a:r>
              <a:rPr lang="en-US" sz="1600" dirty="0">
                <a:latin typeface="Times New Roman" panose="02020603050405020304" pitchFamily="18" charset="0"/>
                <a:cs typeface="Times New Roman" panose="02020603050405020304" pitchFamily="18" charset="0"/>
              </a:rPr>
              <a:t>(1911)</a:t>
            </a:r>
          </a:p>
          <a:p>
            <a:pPr>
              <a:spcBef>
                <a:spcPct val="0"/>
              </a:spcBef>
              <a:buFontTx/>
              <a:buNone/>
            </a:pPr>
            <a:r>
              <a:rPr lang="en-US" sz="1600" i="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spcBef>
                <a:spcPct val="0"/>
              </a:spcBef>
              <a:buFontTx/>
              <a:buNone/>
            </a:pPr>
            <a:r>
              <a:rPr lang="en-US" sz="1600" i="1" dirty="0">
                <a:latin typeface="Times New Roman" panose="02020603050405020304" pitchFamily="18" charset="0"/>
                <a:cs typeface="Times New Roman" panose="02020603050405020304" pitchFamily="18" charset="0"/>
              </a:rPr>
              <a:t>International Harvester</a:t>
            </a:r>
            <a:r>
              <a:rPr lang="en-US" sz="1600" dirty="0">
                <a:latin typeface="Times New Roman" panose="02020603050405020304" pitchFamily="18" charset="0"/>
                <a:cs typeface="Times New Roman" panose="02020603050405020304" pitchFamily="18" charset="0"/>
              </a:rPr>
              <a:t> (1914)</a:t>
            </a:r>
          </a:p>
          <a:p>
            <a:pPr>
              <a:spcBef>
                <a:spcPct val="0"/>
              </a:spcBef>
              <a:buFontTx/>
              <a:buNone/>
            </a:pPr>
            <a:r>
              <a:rPr lang="en-US" sz="1600" i="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spcBef>
                <a:spcPct val="0"/>
              </a:spcBef>
              <a:buFontTx/>
              <a:buNone/>
            </a:pPr>
            <a:r>
              <a:rPr lang="en-US" sz="1600" b="1" i="1" dirty="0">
                <a:latin typeface="Times New Roman" panose="02020603050405020304" pitchFamily="18" charset="0"/>
                <a:cs typeface="Times New Roman" panose="02020603050405020304" pitchFamily="18" charset="0"/>
              </a:rPr>
              <a:t>U.S. Steel</a:t>
            </a:r>
            <a:r>
              <a:rPr lang="en-US" sz="1600" b="1" dirty="0">
                <a:latin typeface="Times New Roman" panose="02020603050405020304" pitchFamily="18" charset="0"/>
                <a:cs typeface="Times New Roman" panose="02020603050405020304" pitchFamily="18" charset="0"/>
              </a:rPr>
              <a:t> (1920)</a:t>
            </a:r>
          </a:p>
          <a:p>
            <a:pPr>
              <a:spcBef>
                <a:spcPct val="0"/>
              </a:spcBef>
              <a:buFontTx/>
              <a:buNone/>
            </a:pPr>
            <a:r>
              <a:rPr lang="en-US" sz="1600" i="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spcBef>
                <a:spcPct val="0"/>
              </a:spcBef>
              <a:buFontTx/>
              <a:buNone/>
            </a:pPr>
            <a:r>
              <a:rPr lang="en-US" sz="1600" i="1" dirty="0">
                <a:latin typeface="Times New Roman" panose="02020603050405020304" pitchFamily="18" charset="0"/>
                <a:cs typeface="Times New Roman" panose="02020603050405020304" pitchFamily="18" charset="0"/>
              </a:rPr>
              <a:t>Standard Oil of Indiana </a:t>
            </a:r>
            <a:r>
              <a:rPr lang="en-US" sz="1600" dirty="0">
                <a:latin typeface="Times New Roman" panose="02020603050405020304" pitchFamily="18" charset="0"/>
                <a:cs typeface="Times New Roman" panose="02020603050405020304" pitchFamily="18" charset="0"/>
              </a:rPr>
              <a:t>(1931)</a:t>
            </a:r>
          </a:p>
          <a:p>
            <a:pPr>
              <a:spcBef>
                <a:spcPct val="0"/>
              </a:spcBef>
              <a:buFontTx/>
              <a:buNone/>
            </a:pPr>
            <a:r>
              <a:rPr lang="en-US" sz="1600" i="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spcBef>
                <a:spcPct val="0"/>
              </a:spcBef>
              <a:buFontTx/>
              <a:buNone/>
            </a:pP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p:txBody>
      </p:sp>
      <p:sp>
        <p:nvSpPr>
          <p:cNvPr id="57347" name="TextBox 2"/>
          <p:cNvSpPr txBox="1">
            <a:spLocks noChangeArrowheads="1"/>
          </p:cNvSpPr>
          <p:nvPr/>
        </p:nvSpPr>
        <p:spPr bwMode="auto">
          <a:xfrm>
            <a:off x="3978275" y="1049338"/>
            <a:ext cx="341153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dirty="0">
                <a:latin typeface="Times New Roman" panose="02020603050405020304" pitchFamily="18" charset="0"/>
                <a:cs typeface="Times New Roman" panose="02020603050405020304" pitchFamily="18" charset="0"/>
              </a:rPr>
              <a:t>Defendant’s</a:t>
            </a:r>
            <a:endParaRPr lang="en-US" sz="1600" dirty="0">
              <a:latin typeface="Times New Roman" panose="02020603050405020304" pitchFamily="18" charset="0"/>
              <a:cs typeface="Times New Roman" panose="02020603050405020304" pitchFamily="18" charset="0"/>
            </a:endParaRPr>
          </a:p>
          <a:p>
            <a:pPr algn="ctr">
              <a:spcBef>
                <a:spcPct val="0"/>
              </a:spcBef>
              <a:buFontTx/>
              <a:buNone/>
            </a:pPr>
            <a:r>
              <a:rPr lang="en-US" sz="1600" b="1" dirty="0">
                <a:latin typeface="Times New Roman" panose="02020603050405020304" pitchFamily="18" charset="0"/>
                <a:cs typeface="Times New Roman" panose="02020603050405020304" pitchFamily="18" charset="0"/>
              </a:rPr>
              <a:t>Market Share</a:t>
            </a:r>
            <a:endParaRPr lang="en-US" sz="1600" dirty="0">
              <a:latin typeface="Times New Roman" panose="02020603050405020304" pitchFamily="18" charset="0"/>
              <a:cs typeface="Times New Roman" panose="02020603050405020304" pitchFamily="18" charset="0"/>
            </a:endParaRP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90%</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90%</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85%</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41%</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26%</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 </a:t>
            </a:r>
          </a:p>
        </p:txBody>
      </p:sp>
      <p:sp>
        <p:nvSpPr>
          <p:cNvPr id="57348" name="TextBox 4"/>
          <p:cNvSpPr txBox="1">
            <a:spLocks noChangeArrowheads="1"/>
          </p:cNvSpPr>
          <p:nvPr/>
        </p:nvSpPr>
        <p:spPr bwMode="auto">
          <a:xfrm>
            <a:off x="7162800" y="1044575"/>
            <a:ext cx="35052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dirty="0">
                <a:latin typeface="Times New Roman" panose="02020603050405020304" pitchFamily="18" charset="0"/>
                <a:cs typeface="Times New Roman" panose="02020603050405020304" pitchFamily="18" charset="0"/>
              </a:rPr>
              <a:t>Monopoly Power</a:t>
            </a:r>
            <a:endParaRPr lang="en-US" sz="1600" dirty="0">
              <a:latin typeface="Times New Roman" panose="02020603050405020304" pitchFamily="18" charset="0"/>
              <a:cs typeface="Times New Roman" panose="02020603050405020304" pitchFamily="18" charset="0"/>
            </a:endParaRPr>
          </a:p>
          <a:p>
            <a:pPr algn="ctr">
              <a:spcBef>
                <a:spcPct val="0"/>
              </a:spcBef>
              <a:buFontTx/>
              <a:buNone/>
            </a:pPr>
            <a:r>
              <a:rPr lang="en-US" sz="1600" b="1" dirty="0">
                <a:latin typeface="Times New Roman" panose="02020603050405020304" pitchFamily="18" charset="0"/>
                <a:cs typeface="Times New Roman" panose="02020603050405020304" pitchFamily="18" charset="0"/>
              </a:rPr>
              <a:t>Inferred?</a:t>
            </a:r>
            <a:endParaRPr lang="en-US" sz="1600" dirty="0">
              <a:latin typeface="Times New Roman" panose="02020603050405020304" pitchFamily="18" charset="0"/>
              <a:cs typeface="Times New Roman" panose="02020603050405020304" pitchFamily="18" charset="0"/>
            </a:endParaRP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Yes</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Yes</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Yes</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No</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lgn="ctr">
              <a:spcBef>
                <a:spcPct val="0"/>
              </a:spcBef>
              <a:buFontTx/>
              <a:buNone/>
            </a:pPr>
            <a:r>
              <a:rPr lang="en-US" sz="1600" dirty="0">
                <a:latin typeface="Times New Roman" panose="02020603050405020304" pitchFamily="18" charset="0"/>
                <a:cs typeface="Times New Roman" panose="02020603050405020304" pitchFamily="18" charset="0"/>
              </a:rPr>
              <a:t>No</a:t>
            </a:r>
          </a:p>
          <a:p>
            <a:pPr algn="ct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 </a:t>
            </a:r>
          </a:p>
        </p:txBody>
      </p:sp>
      <p:sp>
        <p:nvSpPr>
          <p:cNvPr id="57349" name="TextBox 5"/>
          <p:cNvSpPr txBox="1">
            <a:spLocks noChangeArrowheads="1"/>
          </p:cNvSpPr>
          <p:nvPr/>
        </p:nvSpPr>
        <p:spPr bwMode="auto">
          <a:xfrm>
            <a:off x="3190875" y="146051"/>
            <a:ext cx="5657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4-5:</a:t>
            </a:r>
            <a:endParaRPr lang="en-US" sz="1800">
              <a:latin typeface="Times New Roman" panose="02020603050405020304" pitchFamily="18" charset="0"/>
              <a:cs typeface="Times New Roman" panose="02020603050405020304" pitchFamily="18" charset="0"/>
            </a:endParaRPr>
          </a:p>
          <a:p>
            <a:pPr algn="ctr">
              <a:spcBef>
                <a:spcPct val="0"/>
              </a:spcBef>
              <a:buFontTx/>
              <a:buNone/>
            </a:pPr>
            <a:r>
              <a:rPr lang="en-US" sz="1800" b="1">
                <a:latin typeface="Times New Roman" panose="02020603050405020304" pitchFamily="18" charset="0"/>
                <a:cs typeface="Times New Roman" panose="02020603050405020304" pitchFamily="18" charset="0"/>
              </a:rPr>
              <a:t>Pre-</a:t>
            </a:r>
            <a:r>
              <a:rPr lang="en-US" sz="1800" b="1" i="1">
                <a:latin typeface="Times New Roman" panose="02020603050405020304" pitchFamily="18" charset="0"/>
                <a:cs typeface="Times New Roman" panose="02020603050405020304" pitchFamily="18" charset="0"/>
              </a:rPr>
              <a:t>Alcoa</a:t>
            </a:r>
            <a:r>
              <a:rPr lang="en-US" sz="1800" b="1">
                <a:latin typeface="Times New Roman" panose="02020603050405020304" pitchFamily="18" charset="0"/>
                <a:cs typeface="Times New Roman" panose="02020603050405020304" pitchFamily="18" charset="0"/>
              </a:rPr>
              <a:t> Decisions and the Inference of Market Power</a:t>
            </a:r>
            <a:endParaRPr lang="en-US" sz="1800">
              <a:latin typeface="Times New Roman" panose="02020603050405020304" pitchFamily="18" charset="0"/>
              <a:cs typeface="Times New Roman" panose="02020603050405020304" pitchFamily="18" charset="0"/>
            </a:endParaRPr>
          </a:p>
        </p:txBody>
      </p:sp>
      <p:sp>
        <p:nvSpPr>
          <p:cNvPr id="57350" name="TextBox 6"/>
          <p:cNvSpPr txBox="1">
            <a:spLocks noChangeArrowheads="1"/>
          </p:cNvSpPr>
          <p:nvPr/>
        </p:nvSpPr>
        <p:spPr bwMode="auto">
          <a:xfrm>
            <a:off x="9448801" y="6248400"/>
            <a:ext cx="6969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a:latin typeface="Times New Roman" panose="02020603050405020304" pitchFamily="18" charset="0"/>
                <a:cs typeface="Times New Roman" panose="02020603050405020304" pitchFamily="18" charset="0"/>
              </a:rPr>
              <a:t>p. 472</a:t>
            </a:r>
          </a:p>
        </p:txBody>
      </p:sp>
      <p:sp>
        <p:nvSpPr>
          <p:cNvPr id="2" name="Slide Number Placeholder 1"/>
          <p:cNvSpPr>
            <a:spLocks noGrp="1"/>
          </p:cNvSpPr>
          <p:nvPr>
            <p:ph type="sldNum" sz="quarter" idx="12"/>
          </p:nvPr>
        </p:nvSpPr>
        <p:spPr/>
        <p:txBody>
          <a:bodyPr/>
          <a:lstStyle/>
          <a:p>
            <a:fld id="{53059169-D310-4D79-83BC-9AFBAB05B9AD}" type="slidenum">
              <a:rPr lang="en-US" smtClean="0"/>
              <a:t>20</a:t>
            </a:fld>
            <a:endParaRPr lang="en-US"/>
          </a:p>
        </p:txBody>
      </p:sp>
      <p:sp>
        <p:nvSpPr>
          <p:cNvPr id="8" name="TextBox 7">
            <a:extLst>
              <a:ext uri="{FF2B5EF4-FFF2-40B4-BE49-F238E27FC236}">
                <a16:creationId xmlns:a16="http://schemas.microsoft.com/office/drawing/2014/main" id="{85AE20D5-46DD-4275-9DF9-C6077824C786}"/>
              </a:ext>
            </a:extLst>
          </p:cNvPr>
          <p:cNvSpPr txBox="1"/>
          <p:nvPr/>
        </p:nvSpPr>
        <p:spPr>
          <a:xfrm>
            <a:off x="932467" y="4744501"/>
            <a:ext cx="9399309" cy="1938992"/>
          </a:xfrm>
          <a:prstGeom prst="rect">
            <a:avLst/>
          </a:prstGeom>
          <a:solidFill>
            <a:srgbClr val="FFFF00"/>
          </a:solidFill>
          <a:ln w="38100">
            <a:solidFill>
              <a:srgbClr val="0070C0"/>
            </a:solidFill>
          </a:ln>
        </p:spPr>
        <p:txBody>
          <a:bodyPr wrap="square" rtlCol="0">
            <a:spAutoFit/>
          </a:bodyPr>
          <a:lstStyle/>
          <a:p>
            <a:pPr algn="ctr"/>
            <a:r>
              <a:rPr lang="en-US" sz="2000" b="1" dirty="0">
                <a:solidFill>
                  <a:schemeClr val="accent1"/>
                </a:solidFill>
              </a:rPr>
              <a:t>These old cases led to Hand’s conclusion. These screens have basically applied since.</a:t>
            </a:r>
          </a:p>
          <a:p>
            <a:pPr algn="ctr"/>
            <a:endParaRPr lang="en-US" sz="2000" b="1" dirty="0">
              <a:solidFill>
                <a:schemeClr val="accent1"/>
              </a:solidFill>
            </a:endParaRPr>
          </a:p>
          <a:p>
            <a:pPr algn="ctr"/>
            <a:r>
              <a:rPr lang="en-US" sz="2000" b="1" dirty="0">
                <a:solidFill>
                  <a:schemeClr val="accent1"/>
                </a:solidFill>
              </a:rPr>
              <a:t>Today, it would impossible to satisfy monopoly power prong if share was less than 50%, </a:t>
            </a:r>
            <a:r>
              <a:rPr lang="en-US" sz="2000" b="1" i="1" dirty="0">
                <a:solidFill>
                  <a:schemeClr val="accent1"/>
                </a:solidFill>
              </a:rPr>
              <a:t>even if there were other indicia of monopoly power</a:t>
            </a:r>
            <a:r>
              <a:rPr lang="en-US" sz="2000" b="1" dirty="0">
                <a:solidFill>
                  <a:schemeClr val="accent1"/>
                </a:solidFill>
              </a:rPr>
              <a:t>.  </a:t>
            </a:r>
            <a:br>
              <a:rPr lang="en-US" sz="2000" b="1" dirty="0">
                <a:solidFill>
                  <a:schemeClr val="accent1"/>
                </a:solidFill>
              </a:rPr>
            </a:br>
            <a:br>
              <a:rPr lang="en-US" sz="2000" b="1" dirty="0">
                <a:solidFill>
                  <a:schemeClr val="accent1"/>
                </a:solidFill>
              </a:rPr>
            </a:br>
            <a:r>
              <a:rPr lang="en-US" sz="2000" b="1" dirty="0">
                <a:solidFill>
                  <a:schemeClr val="accent1"/>
                </a:solidFill>
              </a:rPr>
              <a:t>And difficult to satisfy, if market share is less than 60%</a:t>
            </a:r>
          </a:p>
        </p:txBody>
      </p:sp>
    </p:spTree>
    <p:extLst>
      <p:ext uri="{BB962C8B-B14F-4D97-AF65-F5344CB8AC3E}">
        <p14:creationId xmlns:p14="http://schemas.microsoft.com/office/powerpoint/2010/main" val="2277981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96" y="-187643"/>
            <a:ext cx="10515600" cy="1325563"/>
          </a:xfrm>
        </p:spPr>
        <p:txBody>
          <a:bodyPr/>
          <a:lstStyle/>
          <a:p>
            <a:r>
              <a:rPr lang="en-US" i="1" dirty="0"/>
              <a:t>Alcoa</a:t>
            </a:r>
            <a:r>
              <a:rPr lang="en-US" dirty="0"/>
              <a:t>: Possible Defenses to Monopolization</a:t>
            </a:r>
          </a:p>
        </p:txBody>
      </p:sp>
      <p:sp>
        <p:nvSpPr>
          <p:cNvPr id="5" name="Content Placeholder 4"/>
          <p:cNvSpPr>
            <a:spLocks noGrp="1"/>
          </p:cNvSpPr>
          <p:nvPr>
            <p:ph idx="1"/>
          </p:nvPr>
        </p:nvSpPr>
        <p:spPr>
          <a:xfrm>
            <a:off x="0" y="1009650"/>
            <a:ext cx="7248525" cy="5848350"/>
          </a:xfrm>
        </p:spPr>
        <p:txBody>
          <a:bodyPr>
            <a:normAutofit lnSpcReduction="10000"/>
          </a:bodyPr>
          <a:lstStyle/>
          <a:p>
            <a:pPr lvl="1"/>
            <a:r>
              <a:rPr lang="en-US" sz="2000" dirty="0">
                <a:solidFill>
                  <a:srgbClr val="C00000"/>
                </a:solidFill>
              </a:rPr>
              <a:t>Exercise of monopoly power</a:t>
            </a:r>
            <a:endParaRPr lang="en-US" sz="2000" dirty="0"/>
          </a:p>
          <a:p>
            <a:pPr lvl="2"/>
            <a:r>
              <a:rPr lang="en-US" sz="1800" dirty="0"/>
              <a:t>Even if Alcoa  had not abused its monopoly power and only earned a “fair” profit, that would be </a:t>
            </a:r>
            <a:r>
              <a:rPr lang="en-US" sz="1800" dirty="0">
                <a:solidFill>
                  <a:srgbClr val="C00000"/>
                </a:solidFill>
              </a:rPr>
              <a:t>legally irrelevant </a:t>
            </a:r>
          </a:p>
          <a:p>
            <a:pPr lvl="1"/>
            <a:r>
              <a:rPr lang="en-US" sz="2000" dirty="0">
                <a:solidFill>
                  <a:srgbClr val="C00000"/>
                </a:solidFill>
              </a:rPr>
              <a:t>“Thrust upon” defenses </a:t>
            </a:r>
            <a:r>
              <a:rPr lang="en-US" sz="1800" i="1" dirty="0">
                <a:solidFill>
                  <a:srgbClr val="00B0F0"/>
                </a:solidFill>
              </a:rPr>
              <a:t>(pp. 478-79)</a:t>
            </a:r>
            <a:endParaRPr lang="en-US" sz="2000" i="1" dirty="0">
              <a:solidFill>
                <a:srgbClr val="00B0F0"/>
              </a:solidFill>
            </a:endParaRPr>
          </a:p>
          <a:p>
            <a:pPr lvl="2"/>
            <a:r>
              <a:rPr lang="en-US" sz="1800" i="1" dirty="0"/>
              <a:t>But the possession of monopoly power by itself is not unlawful</a:t>
            </a:r>
          </a:p>
          <a:p>
            <a:pPr lvl="2"/>
            <a:r>
              <a:rPr lang="en-US" sz="1800" dirty="0"/>
              <a:t>#1 Changes in tastes or cost which drive out rivals</a:t>
            </a:r>
          </a:p>
          <a:p>
            <a:pPr lvl="2"/>
            <a:r>
              <a:rPr lang="en-US" sz="1800" dirty="0"/>
              <a:t>#2 Natural monopoly</a:t>
            </a:r>
          </a:p>
          <a:p>
            <a:pPr lvl="2"/>
            <a:r>
              <a:rPr lang="en-US" sz="1800" dirty="0"/>
              <a:t>#3 Only market survivor due to its "superior skill, foresight and industry“</a:t>
            </a:r>
          </a:p>
          <a:p>
            <a:pPr lvl="2"/>
            <a:r>
              <a:rPr lang="en-US" sz="1800" dirty="0"/>
              <a:t>“The successful competitor, having been urged to compete, must not be turned upon when he wins.”</a:t>
            </a:r>
            <a:endParaRPr lang="en-US" sz="1800" dirty="0">
              <a:solidFill>
                <a:srgbClr val="C00000"/>
              </a:solidFill>
            </a:endParaRPr>
          </a:p>
          <a:p>
            <a:pPr lvl="1"/>
            <a:r>
              <a:rPr lang="en-US" sz="2000" dirty="0">
                <a:solidFill>
                  <a:srgbClr val="C00000"/>
                </a:solidFill>
              </a:rPr>
              <a:t>But Alcoa was not a “passive beneficiary” of a competitive process</a:t>
            </a:r>
          </a:p>
          <a:p>
            <a:pPr lvl="2"/>
            <a:r>
              <a:rPr lang="en-US" sz="1800" dirty="0"/>
              <a:t>Agreed with foreign firms to limit exports to the U.S., and other unlawful conduct until 1912</a:t>
            </a:r>
          </a:p>
          <a:p>
            <a:pPr lvl="2"/>
            <a:r>
              <a:rPr lang="en-US" sz="1800" dirty="0"/>
              <a:t>Sought to occupy the market, building new plants and significantly and continuously increased production …. </a:t>
            </a:r>
            <a:br>
              <a:rPr lang="en-US" sz="1800" dirty="0"/>
            </a:br>
            <a:r>
              <a:rPr lang="en-US" sz="1800" dirty="0"/>
              <a:t>an 8-fold increase</a:t>
            </a:r>
          </a:p>
          <a:p>
            <a:pPr lvl="2"/>
            <a:r>
              <a:rPr lang="en-US" sz="1800" dirty="0">
                <a:solidFill>
                  <a:srgbClr val="C00000"/>
                </a:solidFill>
              </a:rPr>
              <a:t>Intent? No monopolist “</a:t>
            </a:r>
            <a:r>
              <a:rPr lang="en-US" sz="1900" dirty="0">
                <a:solidFill>
                  <a:srgbClr val="C00000"/>
                </a:solidFill>
              </a:rPr>
              <a:t>monopolizes unconscious of what he is doing”</a:t>
            </a:r>
            <a:endParaRPr lang="en-US" sz="1800" dirty="0">
              <a:solidFill>
                <a:srgbClr val="C00000"/>
              </a:solidFill>
            </a:endParaRPr>
          </a:p>
          <a:p>
            <a:pPr lvl="4"/>
            <a:endParaRPr lang="en-US" sz="1600" dirty="0"/>
          </a:p>
          <a:p>
            <a:pPr lvl="3"/>
            <a:endParaRPr lang="en-US" sz="1600" dirty="0"/>
          </a:p>
          <a:p>
            <a:pPr lvl="2"/>
            <a:endParaRPr lang="en-US" sz="1800" dirty="0"/>
          </a:p>
          <a:p>
            <a:pPr lvl="2"/>
            <a:endParaRPr lang="en-US" sz="18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21</a:t>
            </a:fld>
            <a:endParaRPr lang="en-US" altLang="en-US"/>
          </a:p>
        </p:txBody>
      </p:sp>
      <p:sp>
        <p:nvSpPr>
          <p:cNvPr id="6" name="TextBox 5">
            <a:extLst>
              <a:ext uri="{FF2B5EF4-FFF2-40B4-BE49-F238E27FC236}">
                <a16:creationId xmlns:a16="http://schemas.microsoft.com/office/drawing/2014/main" id="{53FB8108-215A-416D-81F1-F87998498B08}"/>
              </a:ext>
            </a:extLst>
          </p:cNvPr>
          <p:cNvSpPr txBox="1"/>
          <p:nvPr/>
        </p:nvSpPr>
        <p:spPr>
          <a:xfrm>
            <a:off x="8120463" y="1009650"/>
            <a:ext cx="3661962" cy="707886"/>
          </a:xfrm>
          <a:prstGeom prst="rect">
            <a:avLst/>
          </a:prstGeom>
          <a:noFill/>
          <a:ln w="38100">
            <a:solidFill>
              <a:srgbClr val="0070C0"/>
            </a:solidFill>
          </a:ln>
        </p:spPr>
        <p:txBody>
          <a:bodyPr wrap="square" rtlCol="0">
            <a:spAutoFit/>
          </a:bodyPr>
          <a:lstStyle/>
          <a:p>
            <a:r>
              <a:rPr lang="en-US" sz="2000" b="1" dirty="0">
                <a:solidFill>
                  <a:schemeClr val="accent1"/>
                </a:solidFill>
              </a:rPr>
              <a:t>But, a rebuttable anticompetitive presumption</a:t>
            </a:r>
          </a:p>
        </p:txBody>
      </p:sp>
      <p:cxnSp>
        <p:nvCxnSpPr>
          <p:cNvPr id="7" name="Straight Connector 6">
            <a:extLst>
              <a:ext uri="{FF2B5EF4-FFF2-40B4-BE49-F238E27FC236}">
                <a16:creationId xmlns:a16="http://schemas.microsoft.com/office/drawing/2014/main" id="{AA263E52-00EF-4DA9-A7AC-27289379FE6A}"/>
              </a:ext>
            </a:extLst>
          </p:cNvPr>
          <p:cNvCxnSpPr>
            <a:cxnSpLocks/>
          </p:cNvCxnSpPr>
          <p:nvPr/>
        </p:nvCxnSpPr>
        <p:spPr>
          <a:xfrm flipH="1">
            <a:off x="7248525" y="1461691"/>
            <a:ext cx="605786" cy="32305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33845DE-209A-4FD3-8312-407E57831E29}"/>
              </a:ext>
            </a:extLst>
          </p:cNvPr>
          <p:cNvSpPr txBox="1"/>
          <p:nvPr/>
        </p:nvSpPr>
        <p:spPr>
          <a:xfrm>
            <a:off x="7854311" y="2108518"/>
            <a:ext cx="2404114" cy="400110"/>
          </a:xfrm>
          <a:prstGeom prst="rect">
            <a:avLst/>
          </a:prstGeom>
          <a:noFill/>
          <a:ln w="38100">
            <a:solidFill>
              <a:srgbClr val="0070C0"/>
            </a:solidFill>
          </a:ln>
        </p:spPr>
        <p:txBody>
          <a:bodyPr wrap="square" rtlCol="0">
            <a:spAutoFit/>
          </a:bodyPr>
          <a:lstStyle/>
          <a:p>
            <a:r>
              <a:rPr lang="en-US" sz="2000" b="1" dirty="0">
                <a:solidFill>
                  <a:schemeClr val="accent1"/>
                </a:solidFill>
              </a:rPr>
              <a:t>Potential Rebuttals</a:t>
            </a:r>
          </a:p>
        </p:txBody>
      </p:sp>
      <p:cxnSp>
        <p:nvCxnSpPr>
          <p:cNvPr id="9" name="Straight Connector 8">
            <a:extLst>
              <a:ext uri="{FF2B5EF4-FFF2-40B4-BE49-F238E27FC236}">
                <a16:creationId xmlns:a16="http://schemas.microsoft.com/office/drawing/2014/main" id="{A276FA7C-264B-434D-A76C-703B40A32BFF}"/>
              </a:ext>
            </a:extLst>
          </p:cNvPr>
          <p:cNvCxnSpPr>
            <a:cxnSpLocks/>
          </p:cNvCxnSpPr>
          <p:nvPr/>
        </p:nvCxnSpPr>
        <p:spPr>
          <a:xfrm flipH="1">
            <a:off x="6982373" y="2560559"/>
            <a:ext cx="605786" cy="32305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149E030-8F17-4934-8FEB-5275B3CC2693}"/>
              </a:ext>
            </a:extLst>
          </p:cNvPr>
          <p:cNvSpPr txBox="1"/>
          <p:nvPr/>
        </p:nvSpPr>
        <p:spPr>
          <a:xfrm>
            <a:off x="8035285" y="3908217"/>
            <a:ext cx="2899807" cy="1323439"/>
          </a:xfrm>
          <a:prstGeom prst="rect">
            <a:avLst/>
          </a:prstGeom>
          <a:noFill/>
          <a:ln w="38100">
            <a:solidFill>
              <a:srgbClr val="0070C0"/>
            </a:solidFill>
          </a:ln>
        </p:spPr>
        <p:txBody>
          <a:bodyPr wrap="square" rtlCol="0">
            <a:spAutoFit/>
          </a:bodyPr>
          <a:lstStyle/>
          <a:p>
            <a:r>
              <a:rPr lang="en-US" sz="2000" b="1" dirty="0">
                <a:solidFill>
                  <a:schemeClr val="accent1"/>
                </a:solidFill>
              </a:rPr>
              <a:t>There was a previous DOJ case against Alcoa that led to conduct injunctions</a:t>
            </a:r>
          </a:p>
        </p:txBody>
      </p:sp>
      <p:cxnSp>
        <p:nvCxnSpPr>
          <p:cNvPr id="11" name="Straight Connector 10">
            <a:extLst>
              <a:ext uri="{FF2B5EF4-FFF2-40B4-BE49-F238E27FC236}">
                <a16:creationId xmlns:a16="http://schemas.microsoft.com/office/drawing/2014/main" id="{105090A4-10E0-4B96-A128-1FFC9D1C54E3}"/>
              </a:ext>
            </a:extLst>
          </p:cNvPr>
          <p:cNvCxnSpPr>
            <a:cxnSpLocks/>
          </p:cNvCxnSpPr>
          <p:nvPr/>
        </p:nvCxnSpPr>
        <p:spPr>
          <a:xfrm flipH="1">
            <a:off x="7163348" y="4360258"/>
            <a:ext cx="605786" cy="32305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8713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04C53-7657-4291-87A4-9EC0BDB04480}"/>
              </a:ext>
            </a:extLst>
          </p:cNvPr>
          <p:cNvSpPr>
            <a:spLocks noGrp="1"/>
          </p:cNvSpPr>
          <p:nvPr>
            <p:ph type="title"/>
          </p:nvPr>
        </p:nvSpPr>
        <p:spPr/>
        <p:txBody>
          <a:bodyPr/>
          <a:lstStyle/>
          <a:p>
            <a:r>
              <a:rPr lang="en-US" dirty="0"/>
              <a:t>Learned Hand’s Bottom Line </a:t>
            </a:r>
            <a:r>
              <a:rPr lang="en-US" sz="2400" i="1" dirty="0">
                <a:solidFill>
                  <a:srgbClr val="00B0F0"/>
                </a:solidFill>
              </a:rPr>
              <a:t>(pp. 479-80)</a:t>
            </a:r>
            <a:r>
              <a:rPr lang="en-US" dirty="0"/>
              <a:t> </a:t>
            </a:r>
          </a:p>
        </p:txBody>
      </p:sp>
      <p:sp>
        <p:nvSpPr>
          <p:cNvPr id="4" name="Content Placeholder 3">
            <a:extLst>
              <a:ext uri="{FF2B5EF4-FFF2-40B4-BE49-F238E27FC236}">
                <a16:creationId xmlns:a16="http://schemas.microsoft.com/office/drawing/2014/main" id="{E2DA16F9-0653-4B7F-BF46-CEC310747996}"/>
              </a:ext>
            </a:extLst>
          </p:cNvPr>
          <p:cNvSpPr txBox="1">
            <a:spLocks noGrp="1"/>
          </p:cNvSpPr>
          <p:nvPr>
            <p:ph idx="1"/>
          </p:nvPr>
        </p:nvSpPr>
        <p:spPr>
          <a:xfrm>
            <a:off x="648335" y="1481138"/>
            <a:ext cx="10515600" cy="4760278"/>
          </a:xfrm>
          <a:prstGeom prst="rect">
            <a:avLst/>
          </a:prstGeom>
          <a:noFill/>
          <a:ln>
            <a:solidFill>
              <a:schemeClr val="accent1"/>
            </a:solidFill>
          </a:ln>
        </p:spPr>
        <p:txBody>
          <a:bodyPr wrap="square" rtlCol="0">
            <a:spAutoFit/>
          </a:bodyPr>
          <a:lstStyle/>
          <a:p>
            <a:pPr marL="0" indent="0">
              <a:buNone/>
            </a:pPr>
            <a:r>
              <a:rPr lang="en-US" sz="2000" dirty="0"/>
              <a:t>“The only question is whether it falls within the exception established in favor of those who do not seek, but cannot avoid, the control of a market. It seems to us that that question scarcely survives its statement. </a:t>
            </a:r>
          </a:p>
          <a:p>
            <a:pPr marL="0" indent="0">
              <a:buNone/>
            </a:pPr>
            <a:r>
              <a:rPr lang="en-US" sz="2000" dirty="0"/>
              <a:t>It was not inevitable that it should always anticipate increases in the demand for ingot and be prepared to supply them. </a:t>
            </a:r>
          </a:p>
          <a:p>
            <a:pPr marL="0" indent="0">
              <a:buNone/>
            </a:pPr>
            <a:r>
              <a:rPr lang="en-US" sz="2000" b="1" u="sng" dirty="0">
                <a:solidFill>
                  <a:srgbClr val="C00000"/>
                </a:solidFill>
              </a:rPr>
              <a:t>Nothing</a:t>
            </a:r>
            <a:r>
              <a:rPr lang="en-US" sz="2000" b="1" dirty="0">
                <a:solidFill>
                  <a:srgbClr val="C00000"/>
                </a:solidFill>
              </a:rPr>
              <a:t> compelled it to keep doubling and redoubling its capacity before others entered the field</a:t>
            </a:r>
            <a:r>
              <a:rPr lang="en-US" sz="2000" dirty="0"/>
              <a:t>. </a:t>
            </a:r>
          </a:p>
          <a:p>
            <a:pPr marL="0" indent="0">
              <a:buNone/>
            </a:pPr>
            <a:r>
              <a:rPr lang="en-US" sz="2000" dirty="0"/>
              <a:t>It insists that it never excluded competitors; but </a:t>
            </a:r>
            <a:r>
              <a:rPr lang="en-US" sz="2000" b="1" dirty="0">
                <a:solidFill>
                  <a:srgbClr val="C00000"/>
                </a:solidFill>
              </a:rPr>
              <a:t>we can think of no more effective exclusion than progressively to embrace each new opportunity as it opened</a:t>
            </a:r>
            <a:r>
              <a:rPr lang="en-US" sz="2000" dirty="0">
                <a:solidFill>
                  <a:srgbClr val="C00000"/>
                </a:solidFill>
              </a:rPr>
              <a:t>, and to face every newcomer with new capacity already geared into a great organization, having the advantage of experience, trade connections and the elite of personnel.</a:t>
            </a:r>
            <a:r>
              <a:rPr lang="en-US" sz="2000" dirty="0"/>
              <a:t> </a:t>
            </a:r>
          </a:p>
          <a:p>
            <a:pPr marL="0" indent="0">
              <a:buNone/>
            </a:pPr>
            <a:r>
              <a:rPr lang="en-US" sz="2000" b="1" dirty="0">
                <a:solidFill>
                  <a:srgbClr val="C00000"/>
                </a:solidFill>
              </a:rPr>
              <a:t>Only in case we interpret 'exclusion' as limited to </a:t>
            </a:r>
            <a:r>
              <a:rPr lang="en-US" sz="2000" b="1" dirty="0" err="1">
                <a:solidFill>
                  <a:srgbClr val="C00000"/>
                </a:solidFill>
                <a:highlight>
                  <a:srgbClr val="FFFF00"/>
                </a:highlight>
              </a:rPr>
              <a:t>maneuvres</a:t>
            </a:r>
            <a:r>
              <a:rPr lang="en-US" sz="2000" b="1" dirty="0">
                <a:solidFill>
                  <a:srgbClr val="C00000"/>
                </a:solidFill>
                <a:highlight>
                  <a:srgbClr val="FFFF00"/>
                </a:highlight>
              </a:rPr>
              <a:t> not honestly industrial, but actuated solely by a desire to prevent competition</a:t>
            </a:r>
            <a:r>
              <a:rPr lang="en-US" sz="2000" b="1" dirty="0">
                <a:solidFill>
                  <a:srgbClr val="C00000"/>
                </a:solidFill>
              </a:rPr>
              <a:t>, can such a course, indefatigably pursued, be deemed not ‘exclusionary.’ So </a:t>
            </a:r>
            <a:r>
              <a:rPr lang="en-US" sz="2000" b="1" dirty="0">
                <a:solidFill>
                  <a:srgbClr val="C00000"/>
                </a:solidFill>
                <a:highlight>
                  <a:srgbClr val="FFFF00"/>
                </a:highlight>
              </a:rPr>
              <a:t>to limit it would in our judgment emasculate the Act</a:t>
            </a:r>
            <a:r>
              <a:rPr lang="en-US" sz="2000" b="1" dirty="0">
                <a:solidFill>
                  <a:srgbClr val="C00000"/>
                </a:solidFill>
              </a:rPr>
              <a:t>; would permit just such consolidations as it was designed to prevent.”</a:t>
            </a:r>
            <a:endParaRPr lang="en-US" sz="2000" b="1" baseline="30000" dirty="0">
              <a:solidFill>
                <a:srgbClr val="C00000"/>
              </a:solidFill>
            </a:endParaRPr>
          </a:p>
        </p:txBody>
      </p:sp>
      <p:sp>
        <p:nvSpPr>
          <p:cNvPr id="3" name="Slide Number Placeholder 2">
            <a:extLst>
              <a:ext uri="{FF2B5EF4-FFF2-40B4-BE49-F238E27FC236}">
                <a16:creationId xmlns:a16="http://schemas.microsoft.com/office/drawing/2014/main" id="{EE6794AA-5713-4022-8DB9-84A29E1300A4}"/>
              </a:ext>
            </a:extLst>
          </p:cNvPr>
          <p:cNvSpPr>
            <a:spLocks noGrp="1"/>
          </p:cNvSpPr>
          <p:nvPr>
            <p:ph type="sldNum" sz="quarter" idx="12"/>
          </p:nvPr>
        </p:nvSpPr>
        <p:spPr/>
        <p:txBody>
          <a:bodyPr/>
          <a:lstStyle/>
          <a:p>
            <a:fld id="{22A1B923-FE3D-4667-93FD-F1188A614F21}" type="slidenum">
              <a:rPr lang="en-US" smtClean="0"/>
              <a:t>22</a:t>
            </a:fld>
            <a:endParaRPr lang="en-US"/>
          </a:p>
        </p:txBody>
      </p:sp>
    </p:spTree>
    <p:extLst>
      <p:ext uri="{BB962C8B-B14F-4D97-AF65-F5344CB8AC3E}">
        <p14:creationId xmlns:p14="http://schemas.microsoft.com/office/powerpoint/2010/main" val="4177542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23420" y="-97278"/>
            <a:ext cx="10515600" cy="1325563"/>
          </a:xfrm>
        </p:spPr>
        <p:txBody>
          <a:bodyPr>
            <a:normAutofit/>
          </a:bodyPr>
          <a:lstStyle/>
          <a:p>
            <a:r>
              <a:rPr lang="en-US" sz="2800" dirty="0"/>
              <a:t>Alternative Section 2 Standards For Reference</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674936"/>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solidFill>
                  <a:srgbClr val="0070C0"/>
                </a:solidFill>
                <a:latin typeface="Times New Roman" panose="02020603050405020304" pitchFamily="18" charset="0"/>
                <a:cs typeface="Times New Roman" panose="02020603050405020304" pitchFamily="18" charset="0"/>
              </a:rPr>
              <a:t>No fault, but with excuses </a:t>
            </a:r>
            <a:r>
              <a:rPr lang="en-US" sz="6400" b="1" i="1" dirty="0">
                <a:solidFill>
                  <a:srgbClr val="0070C0"/>
                </a:solidFill>
                <a:latin typeface="Times New Roman" panose="02020603050405020304" pitchFamily="18" charset="0"/>
                <a:cs typeface="Times New Roman" panose="02020603050405020304" pitchFamily="18" charset="0"/>
              </a:rPr>
              <a:t>[burden of proof TBD]</a:t>
            </a:r>
            <a:endParaRPr lang="en-US" sz="6400" b="1" dirty="0">
              <a:solidFill>
                <a:srgbClr val="0070C0"/>
              </a:solidFill>
              <a:latin typeface="Times New Roman" panose="02020603050405020304" pitchFamily="18" charset="0"/>
              <a:cs typeface="Times New Roman" panose="02020603050405020304" pitchFamily="18" charset="0"/>
            </a:endParaRPr>
          </a:p>
          <a:p>
            <a:pPr lvl="2"/>
            <a:r>
              <a:rPr lang="en-US" sz="5600" b="1" dirty="0" err="1">
                <a:solidFill>
                  <a:srgbClr val="0070C0"/>
                </a:solidFill>
                <a:latin typeface="Times New Roman" panose="02020603050405020304" pitchFamily="18" charset="0"/>
                <a:cs typeface="Times New Roman" panose="02020603050405020304" pitchFamily="18" charset="0"/>
              </a:rPr>
              <a:t>SSFI</a:t>
            </a:r>
            <a:r>
              <a:rPr lang="en-US" sz="5600" b="1" dirty="0">
                <a:solidFill>
                  <a:srgbClr val="0070C0"/>
                </a:solidFill>
                <a:latin typeface="Times New Roman" panose="02020603050405020304" pitchFamily="18" charset="0"/>
                <a:cs typeface="Times New Roman" panose="02020603050405020304" pitchFamily="18" charset="0"/>
              </a:rPr>
              <a:t> (business acumen; better product; lower costs)</a:t>
            </a:r>
          </a:p>
          <a:p>
            <a:pPr lvl="2"/>
            <a:r>
              <a:rPr lang="en-US" sz="5600" b="1" dirty="0">
                <a:solidFill>
                  <a:srgbClr val="0070C0"/>
                </a:solidFill>
                <a:latin typeface="Times New Roman" panose="02020603050405020304" pitchFamily="18" charset="0"/>
                <a:cs typeface="Times New Roman" panose="02020603050405020304" pitchFamily="18" charset="0"/>
              </a:rPr>
              <a:t>Natural monopoly</a:t>
            </a:r>
          </a:p>
          <a:p>
            <a:pPr lvl="2"/>
            <a:r>
              <a:rPr lang="en-US" sz="5600" b="1" dirty="0">
                <a:solidFill>
                  <a:srgbClr val="0070C0"/>
                </a:solidFill>
                <a:latin typeface="Times New Roman" panose="02020603050405020304" pitchFamily="18" charset="0"/>
                <a:cs typeface="Times New Roman" panose="02020603050405020304" pitchFamily="18" charset="0"/>
              </a:rPr>
              <a:t>Historical accident</a:t>
            </a:r>
          </a:p>
          <a:p>
            <a:pPr lvl="2"/>
            <a:r>
              <a:rPr lang="en-US" sz="5600" b="1" dirty="0">
                <a:solidFill>
                  <a:srgbClr val="0070C0"/>
                </a:solidFill>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b="1" i="1" dirty="0">
                <a:solidFill>
                  <a:srgbClr val="0070C0"/>
                </a:solidFill>
                <a:latin typeface="Times New Roman" panose="02020603050405020304" pitchFamily="18" charset="0"/>
                <a:cs typeface="Times New Roman" panose="02020603050405020304" pitchFamily="18" charset="0"/>
              </a:rPr>
              <a:t>Grinnell </a:t>
            </a:r>
            <a:r>
              <a:rPr lang="en-US" sz="5600" b="1" dirty="0">
                <a:solidFill>
                  <a:srgbClr val="0070C0"/>
                </a:solidFill>
                <a:latin typeface="Times New Roman" panose="02020603050405020304" pitchFamily="18" charset="0"/>
                <a:cs typeface="Times New Roman" panose="02020603050405020304" pitchFamily="18" charset="0"/>
              </a:rPr>
              <a:t>appears to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 </a:t>
            </a:r>
            <a:r>
              <a:rPr lang="en-US" sz="6400" dirty="0">
                <a:latin typeface="Times New Roman" panose="02020603050405020304" pitchFamily="18" charset="0"/>
                <a:cs typeface="Times New Roman" panose="02020603050405020304" pitchFamily="18" charset="0"/>
              </a:rPr>
              <a:t>(with variants)</a:t>
            </a:r>
          </a:p>
          <a:p>
            <a:pPr lvl="2"/>
            <a:r>
              <a:rPr lang="en-US" sz="5600" dirty="0">
                <a:latin typeface="Times New Roman" panose="02020603050405020304" pitchFamily="18" charset="0"/>
                <a:cs typeface="Times New Roman" panose="02020603050405020304" pitchFamily="18" charset="0"/>
              </a:rPr>
              <a:t> Net consumer harm under basic Rule of Reason </a:t>
            </a:r>
          </a:p>
          <a:p>
            <a:pPr lvl="2"/>
            <a:r>
              <a:rPr lang="en-US" sz="5600"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1"/>
            <a:r>
              <a:rPr lang="en-US" sz="6400" b="1" dirty="0">
                <a:latin typeface="Times New Roman" panose="02020603050405020304" pitchFamily="18" charset="0"/>
                <a:cs typeface="Times New Roman" panose="02020603050405020304" pitchFamily="18" charset="0"/>
              </a:rPr>
              <a:t>“Disproportionate” consume harm </a:t>
            </a:r>
            <a:r>
              <a:rPr lang="en-US" sz="6400" b="1" i="1" dirty="0">
                <a:latin typeface="Times New Roman" panose="02020603050405020304" pitchFamily="18" charset="0"/>
                <a:cs typeface="Times New Roman" panose="02020603050405020304" pitchFamily="18" charset="0"/>
              </a:rPr>
              <a:t>(Hovenkamp)</a:t>
            </a:r>
            <a:r>
              <a:rPr lang="en-US" sz="6400" b="1" dirty="0">
                <a:latin typeface="Times New Roman" panose="02020603050405020304" pitchFamily="18" charset="0"/>
                <a:cs typeface="Times New Roman" panose="02020603050405020304" pitchFamily="18" charset="0"/>
              </a:rPr>
              <a:t>: </a:t>
            </a:r>
            <a:br>
              <a:rPr lang="en-US" sz="6400" b="1" dirty="0">
                <a:latin typeface="Times New Roman" panose="02020603050405020304" pitchFamily="18" charset="0"/>
                <a:cs typeface="Times New Roman" panose="02020603050405020304" pitchFamily="18" charset="0"/>
              </a:rPr>
            </a:br>
            <a:r>
              <a:rPr lang="en-US" sz="6400" dirty="0">
                <a:latin typeface="Times New Roman" panose="02020603050405020304" pitchFamily="18" charset="0"/>
                <a:cs typeface="Times New Roman" panose="02020603050405020304" pitchFamily="18" charset="0"/>
              </a:rPr>
              <a:t>A more permissive variant, whereby consumer harm must “significantly” exceed benefits (i.e., near-ties awarded to the defendant) (small “thumb on the scale”)</a:t>
            </a:r>
            <a:br>
              <a:rPr lang="en-US" sz="6400" dirty="0">
                <a:latin typeface="Times New Roman" panose="02020603050405020304" pitchFamily="18" charset="0"/>
                <a:cs typeface="Times New Roman" panose="02020603050405020304" pitchFamily="18" charset="0"/>
              </a:rPr>
            </a:br>
            <a:endParaRPr lang="en-US" sz="6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(sometimes called “predation” standard)</a:t>
            </a:r>
            <a:r>
              <a:rPr lang="en-US" sz="1600" b="1" dirty="0">
                <a:solidFill>
                  <a:srgbClr val="0070C0"/>
                </a:solidFill>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solidFill>
                  <a:srgbClr val="0070C0"/>
                </a:solidFill>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b="1" dirty="0">
                <a:solidFill>
                  <a:srgbClr val="0070C0"/>
                </a:solidFill>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502599" y="6132880"/>
            <a:ext cx="6863895" cy="553998"/>
          </a:xfrm>
          <a:prstGeom prst="rect">
            <a:avLst/>
          </a:prstGeom>
          <a:noFill/>
        </p:spPr>
        <p:txBody>
          <a:bodyPr wrap="square" rtlCol="0">
            <a:spAutoFit/>
          </a:bodyPr>
          <a:lstStyle/>
          <a:p>
            <a:pPr lvl="1"/>
            <a:r>
              <a:rPr lang="en-US" sz="1600" b="1" dirty="0">
                <a:solidFill>
                  <a:srgbClr val="0070C0"/>
                </a:solidFill>
                <a:latin typeface="Times New Roman" panose="02020603050405020304" pitchFamily="18" charset="0"/>
                <a:cs typeface="Times New Roman" panose="02020603050405020304" pitchFamily="18" charset="0"/>
              </a:rPr>
              <a:t>** </a:t>
            </a:r>
            <a:r>
              <a:rPr lang="en-US" sz="1600" b="1" i="1" dirty="0">
                <a:solidFill>
                  <a:srgbClr val="0070C0"/>
                </a:solidFill>
                <a:latin typeface="Times New Roman" panose="02020603050405020304" pitchFamily="18" charset="0"/>
                <a:cs typeface="Times New Roman" panose="02020603050405020304" pitchFamily="18" charset="0"/>
              </a:rPr>
              <a:t>E</a:t>
            </a:r>
            <a:r>
              <a:rPr lang="en-US" sz="1400" b="1" i="1" dirty="0">
                <a:solidFill>
                  <a:srgbClr val="0070C0"/>
                </a:solidFill>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b="1" dirty="0">
                <a:solidFill>
                  <a:srgbClr val="0070C0"/>
                </a:solidFill>
                <a:latin typeface="Times New Roman" panose="02020603050405020304" pitchFamily="18" charset="0"/>
                <a:cs typeface="Times New Roman" panose="02020603050405020304" pitchFamily="18" charset="0"/>
              </a:rPr>
              <a:t> </a:t>
            </a:r>
          </a:p>
        </p:txBody>
      </p:sp>
      <p:sp>
        <p:nvSpPr>
          <p:cNvPr id="5" name="Slide Number Placeholder 4">
            <a:extLst>
              <a:ext uri="{FF2B5EF4-FFF2-40B4-BE49-F238E27FC236}">
                <a16:creationId xmlns:a16="http://schemas.microsoft.com/office/drawing/2014/main" id="{2080D3BA-8459-4C93-A9B9-1F74F8BF95FC}"/>
              </a:ext>
            </a:extLst>
          </p:cNvPr>
          <p:cNvSpPr>
            <a:spLocks noGrp="1"/>
          </p:cNvSpPr>
          <p:nvPr>
            <p:ph type="sldNum" sz="quarter" idx="12"/>
          </p:nvPr>
        </p:nvSpPr>
        <p:spPr/>
        <p:txBody>
          <a:bodyPr/>
          <a:lstStyle/>
          <a:p>
            <a:fld id="{22A1B923-FE3D-4667-93FD-F1188A614F21}" type="slidenum">
              <a:rPr lang="en-US" smtClean="0"/>
              <a:t>23</a:t>
            </a:fld>
            <a:endParaRPr lang="en-US" dirty="0"/>
          </a:p>
        </p:txBody>
      </p:sp>
      <p:sp>
        <p:nvSpPr>
          <p:cNvPr id="7" name="TextBox 6">
            <a:extLst>
              <a:ext uri="{FF2B5EF4-FFF2-40B4-BE49-F238E27FC236}">
                <a16:creationId xmlns:a16="http://schemas.microsoft.com/office/drawing/2014/main" id="{48C1CD0C-95C2-466E-844E-FA9965762FF6}"/>
              </a:ext>
            </a:extLst>
          </p:cNvPr>
          <p:cNvSpPr txBox="1"/>
          <p:nvPr/>
        </p:nvSpPr>
        <p:spPr>
          <a:xfrm>
            <a:off x="73353" y="813305"/>
            <a:ext cx="1314449" cy="707886"/>
          </a:xfrm>
          <a:prstGeom prst="rect">
            <a:avLst/>
          </a:prstGeom>
          <a:solidFill>
            <a:srgbClr val="FFFF00"/>
          </a:solidFill>
          <a:ln w="38100">
            <a:solidFill>
              <a:srgbClr val="0070C0"/>
            </a:solidFill>
          </a:ln>
        </p:spPr>
        <p:txBody>
          <a:bodyPr wrap="square" rtlCol="0">
            <a:spAutoFit/>
          </a:bodyPr>
          <a:lstStyle/>
          <a:p>
            <a:r>
              <a:rPr lang="en-US" sz="2000" b="1" dirty="0">
                <a:solidFill>
                  <a:schemeClr val="accent1"/>
                </a:solidFill>
              </a:rPr>
              <a:t>Alcoa </a:t>
            </a:r>
          </a:p>
          <a:p>
            <a:r>
              <a:rPr lang="en-US" sz="2000" b="1" dirty="0">
                <a:solidFill>
                  <a:schemeClr val="accent1"/>
                </a:solidFill>
              </a:rPr>
              <a:t>Language</a:t>
            </a:r>
          </a:p>
        </p:txBody>
      </p:sp>
      <p:cxnSp>
        <p:nvCxnSpPr>
          <p:cNvPr id="8" name="Straight Connector 7">
            <a:extLst>
              <a:ext uri="{FF2B5EF4-FFF2-40B4-BE49-F238E27FC236}">
                <a16:creationId xmlns:a16="http://schemas.microsoft.com/office/drawing/2014/main" id="{E0682516-6F6B-4368-AA9D-14D79241008A}"/>
              </a:ext>
            </a:extLst>
          </p:cNvPr>
          <p:cNvCxnSpPr>
            <a:cxnSpLocks/>
          </p:cNvCxnSpPr>
          <p:nvPr/>
        </p:nvCxnSpPr>
        <p:spPr>
          <a:xfrm>
            <a:off x="637486" y="1582228"/>
            <a:ext cx="448364" cy="1008572"/>
          </a:xfrm>
          <a:prstGeom prst="line">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FD00B85-F1C4-4343-937F-EA62092517E9}"/>
              </a:ext>
            </a:extLst>
          </p:cNvPr>
          <p:cNvSpPr txBox="1"/>
          <p:nvPr/>
        </p:nvSpPr>
        <p:spPr>
          <a:xfrm>
            <a:off x="10810163" y="3931393"/>
            <a:ext cx="1087274" cy="646331"/>
          </a:xfrm>
          <a:prstGeom prst="rect">
            <a:avLst/>
          </a:prstGeom>
          <a:solidFill>
            <a:srgbClr val="FFFF00"/>
          </a:solidFill>
          <a:ln w="57150">
            <a:solidFill>
              <a:srgbClr val="0070C0"/>
            </a:solidFill>
          </a:ln>
        </p:spPr>
        <p:txBody>
          <a:bodyPr wrap="square" rtlCol="0">
            <a:spAutoFit/>
          </a:bodyPr>
          <a:lstStyle/>
          <a:p>
            <a:r>
              <a:rPr lang="en-US" b="1" dirty="0">
                <a:solidFill>
                  <a:srgbClr val="0070C0"/>
                </a:solidFill>
              </a:rPr>
              <a:t>Alcoa rejected</a:t>
            </a:r>
          </a:p>
        </p:txBody>
      </p:sp>
      <p:cxnSp>
        <p:nvCxnSpPr>
          <p:cNvPr id="14" name="Straight Arrow Connector 13">
            <a:extLst>
              <a:ext uri="{FF2B5EF4-FFF2-40B4-BE49-F238E27FC236}">
                <a16:creationId xmlns:a16="http://schemas.microsoft.com/office/drawing/2014/main" id="{F1920744-0E69-4093-8B99-8CD348284F1D}"/>
              </a:ext>
            </a:extLst>
          </p:cNvPr>
          <p:cNvCxnSpPr>
            <a:cxnSpLocks/>
          </p:cNvCxnSpPr>
          <p:nvPr/>
        </p:nvCxnSpPr>
        <p:spPr>
          <a:xfrm flipV="1">
            <a:off x="10048875" y="4667250"/>
            <a:ext cx="1057275" cy="152400"/>
          </a:xfrm>
          <a:prstGeom prst="straightConnector1">
            <a:avLst/>
          </a:prstGeom>
          <a:ln w="5715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EC6D222-EB59-46A6-9A48-C3C2C4EACD6A}"/>
              </a:ext>
            </a:extLst>
          </p:cNvPr>
          <p:cNvSpPr txBox="1"/>
          <p:nvPr/>
        </p:nvSpPr>
        <p:spPr>
          <a:xfrm>
            <a:off x="7989060" y="267840"/>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spTree>
    <p:extLst>
      <p:ext uri="{BB962C8B-B14F-4D97-AF65-F5344CB8AC3E}">
        <p14:creationId xmlns:p14="http://schemas.microsoft.com/office/powerpoint/2010/main" val="3574957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5C94-900B-4C14-8F25-8CB690EC7E1F}"/>
              </a:ext>
            </a:extLst>
          </p:cNvPr>
          <p:cNvSpPr>
            <a:spLocks noGrp="1"/>
          </p:cNvSpPr>
          <p:nvPr>
            <p:ph type="title"/>
          </p:nvPr>
        </p:nvSpPr>
        <p:spPr/>
        <p:txBody>
          <a:bodyPr>
            <a:normAutofit/>
          </a:bodyPr>
          <a:lstStyle/>
          <a:p>
            <a:pPr algn="ctr"/>
            <a:r>
              <a:rPr lang="en-US" sz="3200" i="1" dirty="0"/>
              <a:t>Alcoa </a:t>
            </a:r>
            <a:r>
              <a:rPr lang="en-US" sz="3200" dirty="0"/>
              <a:t>Addendum</a:t>
            </a:r>
          </a:p>
        </p:txBody>
      </p:sp>
      <p:sp>
        <p:nvSpPr>
          <p:cNvPr id="3" name="Text Placeholder 2">
            <a:extLst>
              <a:ext uri="{FF2B5EF4-FFF2-40B4-BE49-F238E27FC236}">
                <a16:creationId xmlns:a16="http://schemas.microsoft.com/office/drawing/2014/main" id="{AC1C863F-7E71-4D04-9D1B-722442DBA9B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BCBC4054-0234-4C09-B5F2-C00A8245E065}"/>
              </a:ext>
            </a:extLst>
          </p:cNvPr>
          <p:cNvSpPr>
            <a:spLocks noGrp="1"/>
          </p:cNvSpPr>
          <p:nvPr>
            <p:ph type="sldNum" sz="quarter" idx="12"/>
          </p:nvPr>
        </p:nvSpPr>
        <p:spPr/>
        <p:txBody>
          <a:bodyPr/>
          <a:lstStyle/>
          <a:p>
            <a:fld id="{22A1B923-FE3D-4667-93FD-F1188A614F21}" type="slidenum">
              <a:rPr lang="en-US" smtClean="0"/>
              <a:t>24</a:t>
            </a:fld>
            <a:endParaRPr lang="en-US"/>
          </a:p>
        </p:txBody>
      </p:sp>
    </p:spTree>
    <p:extLst>
      <p:ext uri="{BB962C8B-B14F-4D97-AF65-F5344CB8AC3E}">
        <p14:creationId xmlns:p14="http://schemas.microsoft.com/office/powerpoint/2010/main" val="1844872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3FAB3-3B26-4708-87A3-D265DD060A95}"/>
              </a:ext>
            </a:extLst>
          </p:cNvPr>
          <p:cNvSpPr>
            <a:spLocks noGrp="1"/>
          </p:cNvSpPr>
          <p:nvPr>
            <p:ph type="title"/>
          </p:nvPr>
        </p:nvSpPr>
        <p:spPr/>
        <p:txBody>
          <a:bodyPr>
            <a:normAutofit/>
          </a:bodyPr>
          <a:lstStyle/>
          <a:p>
            <a:r>
              <a:rPr lang="en-US" dirty="0"/>
              <a:t>How Will the Law Resolve the Ultimate Tension in His Opinion?</a:t>
            </a:r>
          </a:p>
        </p:txBody>
      </p:sp>
      <p:sp>
        <p:nvSpPr>
          <p:cNvPr id="3" name="Content Placeholder 2">
            <a:extLst>
              <a:ext uri="{FF2B5EF4-FFF2-40B4-BE49-F238E27FC236}">
                <a16:creationId xmlns:a16="http://schemas.microsoft.com/office/drawing/2014/main" id="{F3BA53CF-FDCE-44FF-B179-87B3823DE4B8}"/>
              </a:ext>
            </a:extLst>
          </p:cNvPr>
          <p:cNvSpPr>
            <a:spLocks noGrp="1"/>
          </p:cNvSpPr>
          <p:nvPr>
            <p:ph sz="half" idx="1"/>
          </p:nvPr>
        </p:nvSpPr>
        <p:spPr>
          <a:xfrm>
            <a:off x="838200" y="1872146"/>
            <a:ext cx="5181600" cy="4793836"/>
          </a:xfrm>
        </p:spPr>
        <p:txBody>
          <a:bodyPr>
            <a:normAutofit fontScale="55000" lnSpcReduction="20000"/>
          </a:bodyPr>
          <a:lstStyle/>
          <a:p>
            <a:pPr marL="0" indent="0">
              <a:buNone/>
            </a:pPr>
            <a:r>
              <a:rPr lang="en-US" b="1" i="1" dirty="0">
                <a:solidFill>
                  <a:srgbClr val="C00000"/>
                </a:solidFill>
              </a:rPr>
              <a:t>On the one hand ---</a:t>
            </a:r>
          </a:p>
          <a:p>
            <a:pPr marL="0" indent="0">
              <a:lnSpc>
                <a:spcPct val="120000"/>
              </a:lnSpc>
              <a:buNone/>
            </a:pPr>
            <a:r>
              <a:rPr lang="en-US" dirty="0"/>
              <a:t>“</a:t>
            </a:r>
            <a:r>
              <a:rPr lang="en-US" u="sng" dirty="0"/>
              <a:t>Nothing</a:t>
            </a:r>
            <a:r>
              <a:rPr lang="en-US" dirty="0"/>
              <a:t> compelled it to keep doubling and redoubling its capacity before others entered the field.” </a:t>
            </a:r>
          </a:p>
          <a:p>
            <a:pPr marL="0" indent="0">
              <a:lnSpc>
                <a:spcPct val="120000"/>
              </a:lnSpc>
              <a:buNone/>
            </a:pPr>
            <a:endParaRPr lang="en-US" dirty="0"/>
          </a:p>
          <a:p>
            <a:pPr marL="0" indent="0">
              <a:lnSpc>
                <a:spcPct val="120000"/>
              </a:lnSpc>
              <a:buNone/>
            </a:pPr>
            <a:r>
              <a:rPr lang="en-US" dirty="0">
                <a:solidFill>
                  <a:srgbClr val="C00000"/>
                </a:solidFill>
              </a:rPr>
              <a:t>“[W]e can think of no more effective exclusion than progressively to embrace each new opportunity as it opened, and to face every newcomer with new capacity </a:t>
            </a:r>
            <a:r>
              <a:rPr lang="en-US" dirty="0"/>
              <a:t>already geared into a great organization, having the advantage of experience, trade connections and the elite of personnel.” </a:t>
            </a:r>
          </a:p>
        </p:txBody>
      </p:sp>
      <p:sp>
        <p:nvSpPr>
          <p:cNvPr id="4" name="Content Placeholder 3">
            <a:extLst>
              <a:ext uri="{FF2B5EF4-FFF2-40B4-BE49-F238E27FC236}">
                <a16:creationId xmlns:a16="http://schemas.microsoft.com/office/drawing/2014/main" id="{AE2929B0-E4C1-4D9D-A30D-C3684A1AA95A}"/>
              </a:ext>
            </a:extLst>
          </p:cNvPr>
          <p:cNvSpPr>
            <a:spLocks noGrp="1"/>
          </p:cNvSpPr>
          <p:nvPr>
            <p:ph sz="half" idx="2"/>
          </p:nvPr>
        </p:nvSpPr>
        <p:spPr>
          <a:xfrm>
            <a:off x="6172200" y="1825625"/>
            <a:ext cx="5181600" cy="4793836"/>
          </a:xfrm>
        </p:spPr>
        <p:txBody>
          <a:bodyPr>
            <a:normAutofit fontScale="55000" lnSpcReduction="20000"/>
          </a:bodyPr>
          <a:lstStyle/>
          <a:p>
            <a:pPr marL="0" indent="0">
              <a:lnSpc>
                <a:spcPct val="110000"/>
              </a:lnSpc>
              <a:buNone/>
            </a:pPr>
            <a:r>
              <a:rPr lang="en-US" b="1" i="1" dirty="0">
                <a:solidFill>
                  <a:srgbClr val="457B51"/>
                </a:solidFill>
              </a:rPr>
              <a:t>On the other hand ---</a:t>
            </a:r>
          </a:p>
          <a:p>
            <a:pPr marL="0" indent="0">
              <a:lnSpc>
                <a:spcPct val="120000"/>
              </a:lnSpc>
              <a:buNone/>
            </a:pPr>
            <a:r>
              <a:rPr lang="en-US" dirty="0"/>
              <a:t>“</a:t>
            </a:r>
            <a:r>
              <a:rPr lang="en-US" dirty="0">
                <a:solidFill>
                  <a:srgbClr val="00B050"/>
                </a:solidFill>
              </a:rPr>
              <a:t>A single producer may be the survivor out of a group of active competitors, merely by virtue of his superior skill, foresight and industry. </a:t>
            </a:r>
            <a:r>
              <a:rPr lang="en-US" dirty="0"/>
              <a:t>In such cases a strong argument can be made that, although, the result may expose the public to the evils of monopoly, the Act does not mean to condemn the resultant of those very forces which it is its prime object to foster: </a:t>
            </a:r>
            <a:r>
              <a:rPr lang="en-US" i="1" dirty="0" err="1"/>
              <a:t>finis</a:t>
            </a:r>
            <a:r>
              <a:rPr lang="en-US" i="1" dirty="0"/>
              <a:t> opus </a:t>
            </a:r>
            <a:r>
              <a:rPr lang="en-US" i="1" dirty="0" err="1"/>
              <a:t>coronat</a:t>
            </a:r>
            <a:r>
              <a:rPr lang="en-US" dirty="0"/>
              <a:t>. </a:t>
            </a:r>
            <a:r>
              <a:rPr lang="en-US" dirty="0">
                <a:solidFill>
                  <a:srgbClr val="00B050"/>
                </a:solidFill>
              </a:rPr>
              <a:t>The successful competitor, having been urged to compete, must not be turned upon when he wins.” </a:t>
            </a:r>
          </a:p>
          <a:p>
            <a:pPr marL="0" indent="0">
              <a:lnSpc>
                <a:spcPct val="120000"/>
              </a:lnSpc>
              <a:buNone/>
            </a:pPr>
            <a:endParaRPr lang="en-US" dirty="0"/>
          </a:p>
          <a:p>
            <a:pPr marL="0" indent="0">
              <a:lnSpc>
                <a:spcPct val="120000"/>
              </a:lnSpc>
              <a:buNone/>
            </a:pPr>
            <a:endParaRPr lang="en-US" b="1" dirty="0"/>
          </a:p>
          <a:p>
            <a:pPr marL="0" indent="0">
              <a:lnSpc>
                <a:spcPct val="120000"/>
              </a:lnSpc>
              <a:buNone/>
            </a:pPr>
            <a:r>
              <a:rPr lang="en-US" sz="3800" b="1" dirty="0">
                <a:highlight>
                  <a:srgbClr val="FFFF00"/>
                </a:highlight>
              </a:rPr>
              <a:t>Question: Should it be considered an “abuse” to “embrace new opportunities” and develop “elite personnel?” </a:t>
            </a:r>
          </a:p>
        </p:txBody>
      </p:sp>
      <p:sp>
        <p:nvSpPr>
          <p:cNvPr id="5" name="Slide Number Placeholder 4">
            <a:extLst>
              <a:ext uri="{FF2B5EF4-FFF2-40B4-BE49-F238E27FC236}">
                <a16:creationId xmlns:a16="http://schemas.microsoft.com/office/drawing/2014/main" id="{D5A6F03A-2082-464F-9BD1-8293618D9BE2}"/>
              </a:ext>
            </a:extLst>
          </p:cNvPr>
          <p:cNvSpPr>
            <a:spLocks noGrp="1"/>
          </p:cNvSpPr>
          <p:nvPr>
            <p:ph type="sldNum" sz="quarter" idx="12"/>
          </p:nvPr>
        </p:nvSpPr>
        <p:spPr/>
        <p:txBody>
          <a:bodyPr/>
          <a:lstStyle/>
          <a:p>
            <a:fld id="{22A1B923-FE3D-4667-93FD-F1188A614F21}" type="slidenum">
              <a:rPr lang="en-US" smtClean="0"/>
              <a:t>25</a:t>
            </a:fld>
            <a:endParaRPr lang="en-US"/>
          </a:p>
        </p:txBody>
      </p:sp>
    </p:spTree>
    <p:extLst>
      <p:ext uri="{BB962C8B-B14F-4D97-AF65-F5344CB8AC3E}">
        <p14:creationId xmlns:p14="http://schemas.microsoft.com/office/powerpoint/2010/main" val="2616946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279F-C38B-4A65-8EA2-F955EBA86B11}"/>
              </a:ext>
            </a:extLst>
          </p:cNvPr>
          <p:cNvSpPr>
            <a:spLocks noGrp="1"/>
          </p:cNvSpPr>
          <p:nvPr>
            <p:ph type="title"/>
          </p:nvPr>
        </p:nvSpPr>
        <p:spPr/>
        <p:txBody>
          <a:bodyPr/>
          <a:lstStyle/>
          <a:p>
            <a:r>
              <a:rPr lang="en-US" dirty="0"/>
              <a:t>Another Interpretation of </a:t>
            </a:r>
            <a:r>
              <a:rPr lang="en-US" i="1" dirty="0"/>
              <a:t>Alcoa </a:t>
            </a:r>
            <a:r>
              <a:rPr lang="en-US" dirty="0"/>
              <a:t>and Hand’s Dilemma</a:t>
            </a:r>
          </a:p>
        </p:txBody>
      </p:sp>
      <p:sp>
        <p:nvSpPr>
          <p:cNvPr id="3" name="Content Placeholder 2">
            <a:extLst>
              <a:ext uri="{FF2B5EF4-FFF2-40B4-BE49-F238E27FC236}">
                <a16:creationId xmlns:a16="http://schemas.microsoft.com/office/drawing/2014/main" id="{76DD141F-40DA-47DB-B363-98FB47E644C5}"/>
              </a:ext>
            </a:extLst>
          </p:cNvPr>
          <p:cNvSpPr>
            <a:spLocks noGrp="1"/>
          </p:cNvSpPr>
          <p:nvPr>
            <p:ph idx="1"/>
          </p:nvPr>
        </p:nvSpPr>
        <p:spPr/>
        <p:txBody>
          <a:bodyPr>
            <a:normAutofit fontScale="92500" lnSpcReduction="10000"/>
          </a:bodyPr>
          <a:lstStyle/>
          <a:p>
            <a:r>
              <a:rPr lang="en-US" sz="2400" dirty="0"/>
              <a:t>Alcoa can be framed as a court dealing with a failed consent decree</a:t>
            </a:r>
          </a:p>
          <a:p>
            <a:r>
              <a:rPr lang="en-US" sz="2400" dirty="0"/>
              <a:t>In an earlier case in 2012, Alcoa was accused of plain vanilla antitrust violations to achieve or enhance monopoly power</a:t>
            </a:r>
          </a:p>
          <a:p>
            <a:pPr lvl="1"/>
            <a:r>
              <a:rPr lang="en-US" sz="2000" dirty="0"/>
              <a:t>Acquiring a second key patent that prevented competitive entry</a:t>
            </a:r>
          </a:p>
          <a:p>
            <a:pPr lvl="1"/>
            <a:r>
              <a:rPr lang="en-US" sz="2000" dirty="0"/>
              <a:t>Market division agreement with European producers</a:t>
            </a:r>
          </a:p>
          <a:p>
            <a:pPr lvl="1"/>
            <a:r>
              <a:rPr lang="en-US" sz="2000" dirty="0"/>
              <a:t>Exclusionary conduct – agreement with power companies not to supply power to competing aluminum manufacturers, including some power companies that did NOT supply power to Alcoa. (Electricity is a critical input for aluminum smelting.)</a:t>
            </a:r>
          </a:p>
          <a:p>
            <a:r>
              <a:rPr lang="en-US" sz="2400" dirty="0"/>
              <a:t>Consent decree enjoined this conduct</a:t>
            </a:r>
            <a:endParaRPr lang="en-US" sz="2400" i="1" dirty="0"/>
          </a:p>
          <a:p>
            <a:r>
              <a:rPr lang="en-US" sz="2400" i="1" dirty="0">
                <a:solidFill>
                  <a:srgbClr val="0070C0"/>
                </a:solidFill>
              </a:rPr>
              <a:t>But, </a:t>
            </a:r>
            <a:r>
              <a:rPr lang="en-US" sz="2400" dirty="0">
                <a:solidFill>
                  <a:srgbClr val="0070C0"/>
                </a:solidFill>
              </a:rPr>
              <a:t>competition did not break out!  No successful entry after 2012.</a:t>
            </a:r>
          </a:p>
          <a:p>
            <a:r>
              <a:rPr lang="en-US" sz="2400" i="1" dirty="0">
                <a:solidFill>
                  <a:srgbClr val="C00000"/>
                </a:solidFill>
              </a:rPr>
              <a:t>Was the consent decree inadequate to overcome barriers to entry from Alcoa’s dominance?  </a:t>
            </a:r>
          </a:p>
          <a:p>
            <a:r>
              <a:rPr lang="en-US" sz="2400" i="1" dirty="0">
                <a:solidFill>
                  <a:srgbClr val="C00000"/>
                </a:solidFill>
              </a:rPr>
              <a:t>Or, was Alcoa competing harder in light of the increased threat of potential entry?</a:t>
            </a:r>
          </a:p>
        </p:txBody>
      </p:sp>
      <p:sp>
        <p:nvSpPr>
          <p:cNvPr id="4" name="Slide Number Placeholder 3">
            <a:extLst>
              <a:ext uri="{FF2B5EF4-FFF2-40B4-BE49-F238E27FC236}">
                <a16:creationId xmlns:a16="http://schemas.microsoft.com/office/drawing/2014/main" id="{8D12D4B2-FD48-4537-91E5-C95A430E72AD}"/>
              </a:ext>
            </a:extLst>
          </p:cNvPr>
          <p:cNvSpPr>
            <a:spLocks noGrp="1"/>
          </p:cNvSpPr>
          <p:nvPr>
            <p:ph type="sldNum" sz="quarter" idx="12"/>
          </p:nvPr>
        </p:nvSpPr>
        <p:spPr/>
        <p:txBody>
          <a:bodyPr/>
          <a:lstStyle/>
          <a:p>
            <a:fld id="{22A1B923-FE3D-4667-93FD-F1188A614F21}" type="slidenum">
              <a:rPr lang="en-US" smtClean="0"/>
              <a:t>26</a:t>
            </a:fld>
            <a:endParaRPr lang="en-US"/>
          </a:p>
        </p:txBody>
      </p:sp>
    </p:spTree>
    <p:extLst>
      <p:ext uri="{BB962C8B-B14F-4D97-AF65-F5344CB8AC3E}">
        <p14:creationId xmlns:p14="http://schemas.microsoft.com/office/powerpoint/2010/main" val="2855687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5BFB9-D9A9-4E33-8458-68367CC1454C}"/>
              </a:ext>
            </a:extLst>
          </p:cNvPr>
          <p:cNvSpPr>
            <a:spLocks noGrp="1"/>
          </p:cNvSpPr>
          <p:nvPr>
            <p:ph type="title"/>
          </p:nvPr>
        </p:nvSpPr>
        <p:spPr/>
        <p:txBody>
          <a:bodyPr/>
          <a:lstStyle/>
          <a:p>
            <a:r>
              <a:rPr lang="en-US" dirty="0"/>
              <a:t>Post-Alcoa Developments</a:t>
            </a:r>
          </a:p>
        </p:txBody>
      </p:sp>
      <p:sp>
        <p:nvSpPr>
          <p:cNvPr id="3" name="Content Placeholder 2">
            <a:extLst>
              <a:ext uri="{FF2B5EF4-FFF2-40B4-BE49-F238E27FC236}">
                <a16:creationId xmlns:a16="http://schemas.microsoft.com/office/drawing/2014/main" id="{0F5887E4-F7B1-451D-99AA-985E5A6837FF}"/>
              </a:ext>
            </a:extLst>
          </p:cNvPr>
          <p:cNvSpPr>
            <a:spLocks noGrp="1"/>
          </p:cNvSpPr>
          <p:nvPr>
            <p:ph idx="1"/>
          </p:nvPr>
        </p:nvSpPr>
        <p:spPr>
          <a:xfrm>
            <a:off x="704850" y="1396999"/>
            <a:ext cx="10515600" cy="5095876"/>
          </a:xfrm>
        </p:spPr>
        <p:txBody>
          <a:bodyPr>
            <a:normAutofit fontScale="77500" lnSpcReduction="20000"/>
          </a:bodyPr>
          <a:lstStyle/>
          <a:p>
            <a:r>
              <a:rPr lang="en-US" dirty="0"/>
              <a:t>Alcoa is sill the key precedent on monopoly power.  But views of conduct &amp; effect have evolved  </a:t>
            </a:r>
          </a:p>
          <a:p>
            <a:r>
              <a:rPr lang="en-US" dirty="0"/>
              <a:t>Initial post-</a:t>
            </a:r>
            <a:r>
              <a:rPr lang="en-US" i="1" dirty="0"/>
              <a:t>Alcoa </a:t>
            </a:r>
            <a:r>
              <a:rPr lang="en-US" dirty="0"/>
              <a:t>cases accepted formulation </a:t>
            </a:r>
            <a:r>
              <a:rPr lang="en-US" sz="2100" i="1" dirty="0">
                <a:solidFill>
                  <a:srgbClr val="00B0F0"/>
                </a:solidFill>
              </a:rPr>
              <a:t>(</a:t>
            </a:r>
            <a:r>
              <a:rPr lang="en-US" sz="2100" i="1" dirty="0" err="1">
                <a:solidFill>
                  <a:srgbClr val="00B0F0"/>
                </a:solidFill>
              </a:rPr>
              <a:t>pp.UPDATE</a:t>
            </a:r>
            <a:r>
              <a:rPr lang="en-US" sz="2100" i="1" dirty="0">
                <a:solidFill>
                  <a:srgbClr val="00B0F0"/>
                </a:solidFill>
              </a:rPr>
              <a:t>)</a:t>
            </a:r>
            <a:endParaRPr lang="en-US" i="1" dirty="0">
              <a:solidFill>
                <a:srgbClr val="00B0F0"/>
              </a:solidFill>
            </a:endParaRPr>
          </a:p>
          <a:p>
            <a:pPr lvl="1"/>
            <a:r>
              <a:rPr lang="en-US" i="1" dirty="0"/>
              <a:t>American Tobacco </a:t>
            </a:r>
            <a:r>
              <a:rPr lang="en-US" dirty="0"/>
              <a:t>(1946)</a:t>
            </a:r>
          </a:p>
          <a:p>
            <a:pPr lvl="1"/>
            <a:r>
              <a:rPr lang="en-US" i="1" dirty="0"/>
              <a:t>Griffith</a:t>
            </a:r>
          </a:p>
          <a:p>
            <a:pPr lvl="1"/>
            <a:r>
              <a:rPr lang="en-US" i="1" dirty="0"/>
              <a:t>United Shoe Machinery </a:t>
            </a:r>
            <a:r>
              <a:rPr lang="en-US" dirty="0"/>
              <a:t>(1954)</a:t>
            </a:r>
            <a:br>
              <a:rPr lang="en-US" dirty="0"/>
            </a:br>
            <a:endParaRPr lang="en-US" dirty="0"/>
          </a:p>
          <a:p>
            <a:r>
              <a:rPr lang="en-US" b="1" i="1" dirty="0">
                <a:solidFill>
                  <a:srgbClr val="C00000"/>
                </a:solidFill>
              </a:rPr>
              <a:t>Grinnell </a:t>
            </a:r>
            <a:r>
              <a:rPr lang="en-US" b="1" dirty="0">
                <a:solidFill>
                  <a:srgbClr val="C00000"/>
                </a:solidFill>
              </a:rPr>
              <a:t>(1966) </a:t>
            </a:r>
            <a:r>
              <a:rPr lang="en-US" sz="2800" b="1" i="1" dirty="0">
                <a:solidFill>
                  <a:srgbClr val="00B0F0"/>
                </a:solidFill>
              </a:rPr>
              <a:t>(</a:t>
            </a:r>
            <a:r>
              <a:rPr lang="en-US" sz="2800" b="1" i="1" dirty="0" err="1">
                <a:solidFill>
                  <a:srgbClr val="00B0F0"/>
                </a:solidFill>
              </a:rPr>
              <a:t>p.UPDATE</a:t>
            </a:r>
            <a:r>
              <a:rPr lang="en-US" sz="2800" b="1" i="1" dirty="0">
                <a:solidFill>
                  <a:srgbClr val="00B0F0"/>
                </a:solidFill>
              </a:rPr>
              <a:t>) </a:t>
            </a:r>
            <a:r>
              <a:rPr lang="en-US" b="1" dirty="0">
                <a:solidFill>
                  <a:srgbClr val="C00000"/>
                </a:solidFill>
              </a:rPr>
              <a:t> </a:t>
            </a:r>
            <a:br>
              <a:rPr lang="en-US" b="1" dirty="0">
                <a:solidFill>
                  <a:srgbClr val="C00000"/>
                </a:solidFill>
              </a:rPr>
            </a:br>
            <a:r>
              <a:rPr lang="en-US" i="1" dirty="0">
                <a:solidFill>
                  <a:srgbClr val="C00000"/>
                </a:solidFill>
              </a:rPr>
              <a:t>Alcoa</a:t>
            </a:r>
            <a:r>
              <a:rPr lang="en-US" dirty="0">
                <a:solidFill>
                  <a:srgbClr val="C00000"/>
                </a:solidFill>
              </a:rPr>
              <a:t> language, but allocation of burden appeared to change</a:t>
            </a:r>
            <a:endParaRPr lang="en-US" i="1" dirty="0">
              <a:solidFill>
                <a:srgbClr val="00B0F0"/>
              </a:solidFill>
            </a:endParaRPr>
          </a:p>
          <a:p>
            <a:pPr marL="457200" lvl="1" indent="0">
              <a:buNone/>
            </a:pPr>
            <a:r>
              <a:rPr lang="en-US" b="1" dirty="0">
                <a:solidFill>
                  <a:srgbClr val="C00000"/>
                </a:solidFill>
              </a:rPr>
              <a:t>(1) “[T]he possession of monopoly power in the relevant market, and </a:t>
            </a:r>
          </a:p>
          <a:p>
            <a:pPr marL="457200" lvl="1" indent="0">
              <a:buNone/>
            </a:pPr>
            <a:r>
              <a:rPr lang="en-US" b="1" dirty="0">
                <a:solidFill>
                  <a:srgbClr val="C00000"/>
                </a:solidFill>
              </a:rPr>
              <a:t>(2) [t]he willful acquisition or maintenance of that power </a:t>
            </a:r>
            <a:r>
              <a:rPr lang="en-US" b="1" i="1" dirty="0">
                <a:solidFill>
                  <a:srgbClr val="C00000"/>
                </a:solidFill>
              </a:rPr>
              <a:t>as distinguished from </a:t>
            </a:r>
            <a:r>
              <a:rPr lang="en-US" b="1" dirty="0">
                <a:solidFill>
                  <a:srgbClr val="C00000"/>
                </a:solidFill>
              </a:rPr>
              <a:t>growth or development as a consequence of a superior product, business acumen, or historic accident.”</a:t>
            </a:r>
            <a:br>
              <a:rPr lang="en-US" b="1" dirty="0">
                <a:solidFill>
                  <a:srgbClr val="C00000"/>
                </a:solidFill>
              </a:rPr>
            </a:br>
            <a:endParaRPr lang="en-US" b="1" dirty="0">
              <a:solidFill>
                <a:srgbClr val="C00000"/>
              </a:solidFill>
            </a:endParaRPr>
          </a:p>
          <a:p>
            <a:r>
              <a:rPr lang="en-US" dirty="0"/>
              <a:t>Next-Generation cases gave more latitude to monopolists </a:t>
            </a:r>
            <a:r>
              <a:rPr lang="en-US" sz="2400" i="1" dirty="0">
                <a:solidFill>
                  <a:srgbClr val="00B0F0"/>
                </a:solidFill>
              </a:rPr>
              <a:t>(</a:t>
            </a:r>
            <a:r>
              <a:rPr lang="en-US" sz="2400" i="1" dirty="0" err="1">
                <a:solidFill>
                  <a:srgbClr val="00B0F0"/>
                </a:solidFill>
              </a:rPr>
              <a:t>p.UPDATE</a:t>
            </a:r>
            <a:r>
              <a:rPr lang="en-US" sz="2400" i="1" dirty="0">
                <a:solidFill>
                  <a:srgbClr val="00B0F0"/>
                </a:solidFill>
              </a:rPr>
              <a:t>)</a:t>
            </a:r>
            <a:endParaRPr lang="en-US" i="1" dirty="0">
              <a:solidFill>
                <a:srgbClr val="00B0F0"/>
              </a:solidFill>
            </a:endParaRPr>
          </a:p>
          <a:p>
            <a:pPr lvl="1"/>
            <a:r>
              <a:rPr lang="en-US" i="1" dirty="0"/>
              <a:t>Berkey Photo</a:t>
            </a:r>
            <a:r>
              <a:rPr lang="en-US" dirty="0"/>
              <a:t>: No duty to pre-disclose innovations to competitors so they could compete.</a:t>
            </a:r>
          </a:p>
          <a:p>
            <a:pPr lvl="1"/>
            <a:r>
              <a:rPr lang="en-US" i="1" dirty="0"/>
              <a:t>DuPont (</a:t>
            </a:r>
            <a:r>
              <a:rPr lang="en-US" dirty="0"/>
              <a:t>titanium dioxide) (FTC 1981): Reasonable expansion of capacity to meet demand – </a:t>
            </a:r>
            <a:br>
              <a:rPr lang="en-US" dirty="0"/>
            </a:br>
            <a:r>
              <a:rPr lang="en-US" i="1" dirty="0"/>
              <a:t>not </a:t>
            </a:r>
            <a:r>
              <a:rPr lang="en-US" dirty="0"/>
              <a:t>a violation</a:t>
            </a:r>
          </a:p>
          <a:p>
            <a:pPr lvl="1"/>
            <a:r>
              <a:rPr lang="en-US" i="1" dirty="0"/>
              <a:t>IBM </a:t>
            </a:r>
            <a:r>
              <a:rPr lang="en-US" dirty="0"/>
              <a:t>cases (1980s): Redesigning and improving product -- but new product is incompatible with rivals’ products -- </a:t>
            </a:r>
            <a:r>
              <a:rPr lang="en-US" i="1" dirty="0"/>
              <a:t>not </a:t>
            </a:r>
            <a:r>
              <a:rPr lang="en-US" dirty="0"/>
              <a:t>a violation 		</a:t>
            </a:r>
          </a:p>
          <a:p>
            <a:pPr marL="457200"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9051803C-A4F3-4340-9F30-93165074D2A4}"/>
              </a:ext>
            </a:extLst>
          </p:cNvPr>
          <p:cNvSpPr>
            <a:spLocks noGrp="1"/>
          </p:cNvSpPr>
          <p:nvPr>
            <p:ph type="sldNum" sz="quarter" idx="12"/>
          </p:nvPr>
        </p:nvSpPr>
        <p:spPr/>
        <p:txBody>
          <a:bodyPr/>
          <a:lstStyle/>
          <a:p>
            <a:fld id="{22A1B923-FE3D-4667-93FD-F1188A614F21}" type="slidenum">
              <a:rPr lang="en-US" smtClean="0"/>
              <a:t>27</a:t>
            </a:fld>
            <a:endParaRPr lang="en-US"/>
          </a:p>
        </p:txBody>
      </p:sp>
    </p:spTree>
    <p:extLst>
      <p:ext uri="{BB962C8B-B14F-4D97-AF65-F5344CB8AC3E}">
        <p14:creationId xmlns:p14="http://schemas.microsoft.com/office/powerpoint/2010/main" val="20537439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Oval 41">
            <a:extLst>
              <a:ext uri="{FF2B5EF4-FFF2-40B4-BE49-F238E27FC236}">
                <a16:creationId xmlns:a16="http://schemas.microsoft.com/office/drawing/2014/main" id="{9F987E57-FA21-45B5-B6DE-E3A6B3509C4F}"/>
              </a:ext>
            </a:extLst>
          </p:cNvPr>
          <p:cNvSpPr/>
          <p:nvPr/>
        </p:nvSpPr>
        <p:spPr>
          <a:xfrm flipH="1">
            <a:off x="10212999" y="3659242"/>
            <a:ext cx="573309" cy="623729"/>
          </a:xfrm>
          <a:prstGeom prst="ellipse">
            <a:avLst/>
          </a:prstGeom>
          <a:solidFill>
            <a:srgbClr val="FFFF0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39653A-ECEF-4AAB-A4F1-AC81B61081C2}"/>
              </a:ext>
            </a:extLst>
          </p:cNvPr>
          <p:cNvSpPr>
            <a:spLocks noGrp="1"/>
          </p:cNvSpPr>
          <p:nvPr>
            <p:ph type="title"/>
          </p:nvPr>
        </p:nvSpPr>
        <p:spPr>
          <a:xfrm>
            <a:off x="219075" y="-184559"/>
            <a:ext cx="11073287" cy="1325563"/>
          </a:xfrm>
          <a:ln w="38100">
            <a:noFill/>
          </a:ln>
        </p:spPr>
        <p:txBody>
          <a:bodyPr/>
          <a:lstStyle/>
          <a:p>
            <a:r>
              <a:rPr lang="en-US" dirty="0"/>
              <a:t>Sidebar: </a:t>
            </a:r>
            <a:r>
              <a:rPr lang="en-US" i="1" dirty="0"/>
              <a:t>DuPont </a:t>
            </a:r>
            <a:r>
              <a:rPr lang="en-US" dirty="0"/>
              <a:t>(Titanium Dioxide): Strategic Entry Deterrence</a:t>
            </a:r>
          </a:p>
        </p:txBody>
      </p:sp>
      <p:sp>
        <p:nvSpPr>
          <p:cNvPr id="3" name="Content Placeholder 2">
            <a:extLst>
              <a:ext uri="{FF2B5EF4-FFF2-40B4-BE49-F238E27FC236}">
                <a16:creationId xmlns:a16="http://schemas.microsoft.com/office/drawing/2014/main" id="{6C5CAF13-3C27-445E-B5F5-37B772686324}"/>
              </a:ext>
            </a:extLst>
          </p:cNvPr>
          <p:cNvSpPr>
            <a:spLocks noGrp="1"/>
          </p:cNvSpPr>
          <p:nvPr>
            <p:ph idx="1"/>
          </p:nvPr>
        </p:nvSpPr>
        <p:spPr>
          <a:xfrm>
            <a:off x="1085490" y="2117040"/>
            <a:ext cx="4949072" cy="4549394"/>
          </a:xfrm>
          <a:ln w="19050">
            <a:solidFill>
              <a:schemeClr val="accent1"/>
            </a:solidFill>
          </a:ln>
        </p:spPr>
        <p:txBody>
          <a:bodyPr/>
          <a:lstStyle/>
          <a:p>
            <a:pPr marL="0" indent="0">
              <a:buNone/>
            </a:pPr>
            <a:r>
              <a:rPr lang="en-US" dirty="0"/>
              <a:t>  </a:t>
            </a:r>
          </a:p>
        </p:txBody>
      </p:sp>
      <p:sp>
        <p:nvSpPr>
          <p:cNvPr id="6" name="TextBox 5">
            <a:extLst>
              <a:ext uri="{FF2B5EF4-FFF2-40B4-BE49-F238E27FC236}">
                <a16:creationId xmlns:a16="http://schemas.microsoft.com/office/drawing/2014/main" id="{65387C59-4247-4256-9F3A-F6304A122B79}"/>
              </a:ext>
            </a:extLst>
          </p:cNvPr>
          <p:cNvSpPr txBox="1"/>
          <p:nvPr/>
        </p:nvSpPr>
        <p:spPr>
          <a:xfrm>
            <a:off x="6659958" y="3763304"/>
            <a:ext cx="1253765" cy="369332"/>
          </a:xfrm>
          <a:prstGeom prst="rect">
            <a:avLst/>
          </a:prstGeom>
          <a:noFill/>
        </p:spPr>
        <p:txBody>
          <a:bodyPr wrap="square" rtlCol="0">
            <a:spAutoFit/>
          </a:bodyPr>
          <a:lstStyle/>
          <a:p>
            <a:r>
              <a:rPr lang="en-US" b="1" dirty="0"/>
              <a:t>Entrant</a:t>
            </a:r>
          </a:p>
        </p:txBody>
      </p:sp>
      <p:sp>
        <p:nvSpPr>
          <p:cNvPr id="7" name="TextBox 6">
            <a:extLst>
              <a:ext uri="{FF2B5EF4-FFF2-40B4-BE49-F238E27FC236}">
                <a16:creationId xmlns:a16="http://schemas.microsoft.com/office/drawing/2014/main" id="{E0372C31-5CFC-437F-937D-60F1D8072875}"/>
              </a:ext>
            </a:extLst>
          </p:cNvPr>
          <p:cNvSpPr txBox="1"/>
          <p:nvPr/>
        </p:nvSpPr>
        <p:spPr>
          <a:xfrm>
            <a:off x="1701512" y="5327458"/>
            <a:ext cx="4229937" cy="923330"/>
          </a:xfrm>
          <a:prstGeom prst="rect">
            <a:avLst/>
          </a:prstGeom>
          <a:noFill/>
        </p:spPr>
        <p:txBody>
          <a:bodyPr wrap="square" rtlCol="0">
            <a:spAutoFit/>
          </a:bodyPr>
          <a:lstStyle/>
          <a:p>
            <a:r>
              <a:rPr lang="en-US" b="1" i="1" dirty="0">
                <a:solidFill>
                  <a:srgbClr val="C00000"/>
                </a:solidFill>
              </a:rPr>
              <a:t>Starting from No-Entry, profitable entry occurs.  Consumers gain from entry.  Incumbent monopolist profits fall.</a:t>
            </a:r>
          </a:p>
        </p:txBody>
      </p:sp>
      <p:sp>
        <p:nvSpPr>
          <p:cNvPr id="8" name="TextBox 7">
            <a:extLst>
              <a:ext uri="{FF2B5EF4-FFF2-40B4-BE49-F238E27FC236}">
                <a16:creationId xmlns:a16="http://schemas.microsoft.com/office/drawing/2014/main" id="{95631596-439B-4063-A646-C0CF8110E191}"/>
              </a:ext>
            </a:extLst>
          </p:cNvPr>
          <p:cNvSpPr txBox="1"/>
          <p:nvPr/>
        </p:nvSpPr>
        <p:spPr>
          <a:xfrm>
            <a:off x="4738173" y="2155565"/>
            <a:ext cx="1408818" cy="646331"/>
          </a:xfrm>
          <a:prstGeom prst="rect">
            <a:avLst/>
          </a:prstGeom>
          <a:noFill/>
        </p:spPr>
        <p:txBody>
          <a:bodyPr wrap="square" rtlCol="0">
            <a:spAutoFit/>
          </a:bodyPr>
          <a:lstStyle/>
          <a:p>
            <a:r>
              <a:rPr lang="en-US" b="1" dirty="0"/>
              <a:t>Post-entry/</a:t>
            </a:r>
          </a:p>
          <a:p>
            <a:r>
              <a:rPr lang="en-US" b="1" dirty="0"/>
              <a:t>If Entry</a:t>
            </a:r>
          </a:p>
        </p:txBody>
      </p:sp>
      <p:sp>
        <p:nvSpPr>
          <p:cNvPr id="9" name="TextBox 8">
            <a:extLst>
              <a:ext uri="{FF2B5EF4-FFF2-40B4-BE49-F238E27FC236}">
                <a16:creationId xmlns:a16="http://schemas.microsoft.com/office/drawing/2014/main" id="{6DBD562C-A9A1-453F-BAC9-ECA424D771B0}"/>
              </a:ext>
            </a:extLst>
          </p:cNvPr>
          <p:cNvSpPr txBox="1"/>
          <p:nvPr/>
        </p:nvSpPr>
        <p:spPr>
          <a:xfrm>
            <a:off x="3466315" y="3691229"/>
            <a:ext cx="700332" cy="369332"/>
          </a:xfrm>
          <a:prstGeom prst="rect">
            <a:avLst/>
          </a:prstGeom>
          <a:noFill/>
        </p:spPr>
        <p:txBody>
          <a:bodyPr wrap="square" rtlCol="0">
            <a:spAutoFit/>
          </a:bodyPr>
          <a:lstStyle/>
          <a:p>
            <a:r>
              <a:rPr lang="en-US" dirty="0"/>
              <a:t>   0</a:t>
            </a:r>
          </a:p>
        </p:txBody>
      </p:sp>
      <p:sp>
        <p:nvSpPr>
          <p:cNvPr id="10" name="TextBox 9">
            <a:extLst>
              <a:ext uri="{FF2B5EF4-FFF2-40B4-BE49-F238E27FC236}">
                <a16:creationId xmlns:a16="http://schemas.microsoft.com/office/drawing/2014/main" id="{0C96D34D-CED6-46DC-95CD-89B99D5BAC22}"/>
              </a:ext>
            </a:extLst>
          </p:cNvPr>
          <p:cNvSpPr txBox="1"/>
          <p:nvPr/>
        </p:nvSpPr>
        <p:spPr>
          <a:xfrm>
            <a:off x="3431554" y="2960023"/>
            <a:ext cx="949138" cy="369332"/>
          </a:xfrm>
          <a:prstGeom prst="rect">
            <a:avLst/>
          </a:prstGeom>
          <a:noFill/>
        </p:spPr>
        <p:txBody>
          <a:bodyPr wrap="square" rtlCol="0">
            <a:spAutoFit/>
          </a:bodyPr>
          <a:lstStyle/>
          <a:p>
            <a:r>
              <a:rPr lang="en-US" dirty="0"/>
              <a:t>200</a:t>
            </a:r>
          </a:p>
        </p:txBody>
      </p:sp>
      <p:sp>
        <p:nvSpPr>
          <p:cNvPr id="11" name="TextBox 10">
            <a:extLst>
              <a:ext uri="{FF2B5EF4-FFF2-40B4-BE49-F238E27FC236}">
                <a16:creationId xmlns:a16="http://schemas.microsoft.com/office/drawing/2014/main" id="{6D51EB87-614D-458F-9072-E84D072945D2}"/>
              </a:ext>
            </a:extLst>
          </p:cNvPr>
          <p:cNvSpPr txBox="1"/>
          <p:nvPr/>
        </p:nvSpPr>
        <p:spPr>
          <a:xfrm>
            <a:off x="5148311" y="3659242"/>
            <a:ext cx="662038" cy="369332"/>
          </a:xfrm>
          <a:prstGeom prst="rect">
            <a:avLst/>
          </a:prstGeom>
          <a:noFill/>
        </p:spPr>
        <p:txBody>
          <a:bodyPr wrap="square" rtlCol="0">
            <a:spAutoFit/>
          </a:bodyPr>
          <a:lstStyle/>
          <a:p>
            <a:r>
              <a:rPr lang="en-US" dirty="0"/>
              <a:t>50</a:t>
            </a:r>
          </a:p>
        </p:txBody>
      </p:sp>
      <p:sp>
        <p:nvSpPr>
          <p:cNvPr id="12" name="TextBox 11">
            <a:extLst>
              <a:ext uri="{FF2B5EF4-FFF2-40B4-BE49-F238E27FC236}">
                <a16:creationId xmlns:a16="http://schemas.microsoft.com/office/drawing/2014/main" id="{998DBAD2-B16A-43BC-9287-C74E99A3F13F}"/>
              </a:ext>
            </a:extLst>
          </p:cNvPr>
          <p:cNvSpPr txBox="1"/>
          <p:nvPr/>
        </p:nvSpPr>
        <p:spPr>
          <a:xfrm>
            <a:off x="4947902" y="2897556"/>
            <a:ext cx="662038" cy="369332"/>
          </a:xfrm>
          <a:prstGeom prst="rect">
            <a:avLst/>
          </a:prstGeom>
          <a:noFill/>
        </p:spPr>
        <p:txBody>
          <a:bodyPr wrap="square" rtlCol="0">
            <a:spAutoFit/>
          </a:bodyPr>
          <a:lstStyle/>
          <a:p>
            <a:r>
              <a:rPr lang="en-US" dirty="0"/>
              <a:t>  80</a:t>
            </a:r>
          </a:p>
        </p:txBody>
      </p:sp>
      <p:sp>
        <p:nvSpPr>
          <p:cNvPr id="13" name="TextBox 12">
            <a:extLst>
              <a:ext uri="{FF2B5EF4-FFF2-40B4-BE49-F238E27FC236}">
                <a16:creationId xmlns:a16="http://schemas.microsoft.com/office/drawing/2014/main" id="{C62C93C4-1A9F-44FA-857B-6B8EE66898FB}"/>
              </a:ext>
            </a:extLst>
          </p:cNvPr>
          <p:cNvSpPr txBox="1"/>
          <p:nvPr/>
        </p:nvSpPr>
        <p:spPr>
          <a:xfrm>
            <a:off x="1357066" y="4390893"/>
            <a:ext cx="1253765" cy="646331"/>
          </a:xfrm>
          <a:prstGeom prst="rect">
            <a:avLst/>
          </a:prstGeom>
          <a:noFill/>
        </p:spPr>
        <p:txBody>
          <a:bodyPr wrap="square" rtlCol="0">
            <a:spAutoFit/>
          </a:bodyPr>
          <a:lstStyle/>
          <a:p>
            <a:r>
              <a:rPr lang="en-US" b="1" dirty="0"/>
              <a:t>Consumer</a:t>
            </a:r>
          </a:p>
          <a:p>
            <a:r>
              <a:rPr lang="en-US" b="1" dirty="0"/>
              <a:t>Welfare</a:t>
            </a:r>
          </a:p>
        </p:txBody>
      </p:sp>
      <p:sp>
        <p:nvSpPr>
          <p:cNvPr id="14" name="TextBox 13">
            <a:extLst>
              <a:ext uri="{FF2B5EF4-FFF2-40B4-BE49-F238E27FC236}">
                <a16:creationId xmlns:a16="http://schemas.microsoft.com/office/drawing/2014/main" id="{F109A1AC-89E1-4B50-B2EB-6C86F89A7149}"/>
              </a:ext>
            </a:extLst>
          </p:cNvPr>
          <p:cNvSpPr txBox="1"/>
          <p:nvPr/>
        </p:nvSpPr>
        <p:spPr>
          <a:xfrm>
            <a:off x="3375582" y="4390893"/>
            <a:ext cx="791065" cy="369332"/>
          </a:xfrm>
          <a:prstGeom prst="rect">
            <a:avLst/>
          </a:prstGeom>
          <a:noFill/>
        </p:spPr>
        <p:txBody>
          <a:bodyPr wrap="square" rtlCol="0">
            <a:spAutoFit/>
          </a:bodyPr>
          <a:lstStyle/>
          <a:p>
            <a:r>
              <a:rPr lang="en-US" dirty="0"/>
              <a:t>1000</a:t>
            </a:r>
          </a:p>
        </p:txBody>
      </p:sp>
      <p:sp>
        <p:nvSpPr>
          <p:cNvPr id="15" name="TextBox 14">
            <a:extLst>
              <a:ext uri="{FF2B5EF4-FFF2-40B4-BE49-F238E27FC236}">
                <a16:creationId xmlns:a16="http://schemas.microsoft.com/office/drawing/2014/main" id="{12891430-9C66-4835-9398-1F1D1106FC89}"/>
              </a:ext>
            </a:extLst>
          </p:cNvPr>
          <p:cNvSpPr txBox="1"/>
          <p:nvPr/>
        </p:nvSpPr>
        <p:spPr>
          <a:xfrm>
            <a:off x="9536639" y="4356409"/>
            <a:ext cx="1491726" cy="369332"/>
          </a:xfrm>
          <a:prstGeom prst="rect">
            <a:avLst/>
          </a:prstGeom>
          <a:noFill/>
        </p:spPr>
        <p:txBody>
          <a:bodyPr wrap="square" rtlCol="0">
            <a:spAutoFit/>
          </a:bodyPr>
          <a:lstStyle/>
          <a:p>
            <a:r>
              <a:rPr lang="en-US" dirty="0"/>
              <a:t>1500    1700</a:t>
            </a:r>
          </a:p>
        </p:txBody>
      </p:sp>
      <p:sp>
        <p:nvSpPr>
          <p:cNvPr id="16" name="Content Placeholder 2">
            <a:extLst>
              <a:ext uri="{FF2B5EF4-FFF2-40B4-BE49-F238E27FC236}">
                <a16:creationId xmlns:a16="http://schemas.microsoft.com/office/drawing/2014/main" id="{244836B6-DDF4-4223-B6CE-C4CFC8D9EAAD}"/>
              </a:ext>
            </a:extLst>
          </p:cNvPr>
          <p:cNvSpPr txBox="1">
            <a:spLocks/>
          </p:cNvSpPr>
          <p:nvPr/>
        </p:nvSpPr>
        <p:spPr>
          <a:xfrm>
            <a:off x="6274348" y="2093078"/>
            <a:ext cx="5369012" cy="4549395"/>
          </a:xfrm>
          <a:prstGeom prst="rect">
            <a:avLst/>
          </a:prstGeom>
          <a:ln w="19050">
            <a:solidFill>
              <a:schemeClr val="accent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  </a:t>
            </a:r>
          </a:p>
        </p:txBody>
      </p:sp>
      <p:sp>
        <p:nvSpPr>
          <p:cNvPr id="17" name="TextBox 16">
            <a:extLst>
              <a:ext uri="{FF2B5EF4-FFF2-40B4-BE49-F238E27FC236}">
                <a16:creationId xmlns:a16="http://schemas.microsoft.com/office/drawing/2014/main" id="{8E3B9407-586A-460F-A4D3-FF0D9E0BCC3E}"/>
              </a:ext>
            </a:extLst>
          </p:cNvPr>
          <p:cNvSpPr txBox="1"/>
          <p:nvPr/>
        </p:nvSpPr>
        <p:spPr>
          <a:xfrm>
            <a:off x="7679948" y="2292049"/>
            <a:ext cx="1253765" cy="646331"/>
          </a:xfrm>
          <a:prstGeom prst="rect">
            <a:avLst/>
          </a:prstGeom>
          <a:noFill/>
        </p:spPr>
        <p:txBody>
          <a:bodyPr wrap="square" rtlCol="0">
            <a:spAutoFit/>
          </a:bodyPr>
          <a:lstStyle/>
          <a:p>
            <a:r>
              <a:rPr lang="en-US" b="1" dirty="0"/>
              <a:t>Pre-entry/</a:t>
            </a:r>
          </a:p>
          <a:p>
            <a:r>
              <a:rPr lang="en-US" b="1" dirty="0"/>
              <a:t>No Entry</a:t>
            </a:r>
          </a:p>
        </p:txBody>
      </p:sp>
      <p:sp>
        <p:nvSpPr>
          <p:cNvPr id="19" name="TextBox 18">
            <a:extLst>
              <a:ext uri="{FF2B5EF4-FFF2-40B4-BE49-F238E27FC236}">
                <a16:creationId xmlns:a16="http://schemas.microsoft.com/office/drawing/2014/main" id="{997D83CB-272A-4E74-87D0-BC79B7155406}"/>
              </a:ext>
            </a:extLst>
          </p:cNvPr>
          <p:cNvSpPr txBox="1"/>
          <p:nvPr/>
        </p:nvSpPr>
        <p:spPr>
          <a:xfrm>
            <a:off x="6573839" y="3059668"/>
            <a:ext cx="1253765" cy="369332"/>
          </a:xfrm>
          <a:prstGeom prst="rect">
            <a:avLst/>
          </a:prstGeom>
          <a:noFill/>
        </p:spPr>
        <p:txBody>
          <a:bodyPr wrap="square" rtlCol="0">
            <a:spAutoFit/>
          </a:bodyPr>
          <a:lstStyle/>
          <a:p>
            <a:r>
              <a:rPr lang="en-US" b="1" dirty="0"/>
              <a:t>Incumbent</a:t>
            </a:r>
          </a:p>
        </p:txBody>
      </p:sp>
      <p:sp>
        <p:nvSpPr>
          <p:cNvPr id="20" name="TextBox 19">
            <a:extLst>
              <a:ext uri="{FF2B5EF4-FFF2-40B4-BE49-F238E27FC236}">
                <a16:creationId xmlns:a16="http://schemas.microsoft.com/office/drawing/2014/main" id="{4D5218F0-0E86-4CA6-BFB1-F9D4A2F2874C}"/>
              </a:ext>
            </a:extLst>
          </p:cNvPr>
          <p:cNvSpPr txBox="1"/>
          <p:nvPr/>
        </p:nvSpPr>
        <p:spPr>
          <a:xfrm>
            <a:off x="1509466" y="3143457"/>
            <a:ext cx="1253765" cy="369332"/>
          </a:xfrm>
          <a:prstGeom prst="rect">
            <a:avLst/>
          </a:prstGeom>
          <a:noFill/>
        </p:spPr>
        <p:txBody>
          <a:bodyPr wrap="square" rtlCol="0">
            <a:spAutoFit/>
          </a:bodyPr>
          <a:lstStyle/>
          <a:p>
            <a:r>
              <a:rPr lang="en-US" b="1" dirty="0"/>
              <a:t>Incumbent</a:t>
            </a:r>
          </a:p>
        </p:txBody>
      </p:sp>
      <p:sp>
        <p:nvSpPr>
          <p:cNvPr id="21" name="TextBox 20">
            <a:extLst>
              <a:ext uri="{FF2B5EF4-FFF2-40B4-BE49-F238E27FC236}">
                <a16:creationId xmlns:a16="http://schemas.microsoft.com/office/drawing/2014/main" id="{873FAD9A-7160-4466-931D-9258068EB7C5}"/>
              </a:ext>
            </a:extLst>
          </p:cNvPr>
          <p:cNvSpPr txBox="1"/>
          <p:nvPr/>
        </p:nvSpPr>
        <p:spPr>
          <a:xfrm>
            <a:off x="1509467" y="3856290"/>
            <a:ext cx="1253765" cy="369332"/>
          </a:xfrm>
          <a:prstGeom prst="rect">
            <a:avLst/>
          </a:prstGeom>
          <a:noFill/>
        </p:spPr>
        <p:txBody>
          <a:bodyPr wrap="square" rtlCol="0">
            <a:spAutoFit/>
          </a:bodyPr>
          <a:lstStyle/>
          <a:p>
            <a:r>
              <a:rPr lang="en-US" b="1" dirty="0"/>
              <a:t>Entrant</a:t>
            </a:r>
          </a:p>
        </p:txBody>
      </p:sp>
      <p:sp>
        <p:nvSpPr>
          <p:cNvPr id="22" name="TextBox 21">
            <a:extLst>
              <a:ext uri="{FF2B5EF4-FFF2-40B4-BE49-F238E27FC236}">
                <a16:creationId xmlns:a16="http://schemas.microsoft.com/office/drawing/2014/main" id="{B9AAF2E6-F02F-47D6-A8FA-28B42C7E52C8}"/>
              </a:ext>
            </a:extLst>
          </p:cNvPr>
          <p:cNvSpPr txBox="1"/>
          <p:nvPr/>
        </p:nvSpPr>
        <p:spPr>
          <a:xfrm>
            <a:off x="6556317" y="4299874"/>
            <a:ext cx="1253765" cy="646331"/>
          </a:xfrm>
          <a:prstGeom prst="rect">
            <a:avLst/>
          </a:prstGeom>
          <a:noFill/>
        </p:spPr>
        <p:txBody>
          <a:bodyPr wrap="square" rtlCol="0">
            <a:spAutoFit/>
          </a:bodyPr>
          <a:lstStyle/>
          <a:p>
            <a:r>
              <a:rPr lang="en-US" b="1" dirty="0"/>
              <a:t>Consumer</a:t>
            </a:r>
          </a:p>
          <a:p>
            <a:r>
              <a:rPr lang="en-US" b="1" dirty="0"/>
              <a:t>Welfare</a:t>
            </a:r>
          </a:p>
        </p:txBody>
      </p:sp>
      <p:sp>
        <p:nvSpPr>
          <p:cNvPr id="23" name="TextBox 22">
            <a:extLst>
              <a:ext uri="{FF2B5EF4-FFF2-40B4-BE49-F238E27FC236}">
                <a16:creationId xmlns:a16="http://schemas.microsoft.com/office/drawing/2014/main" id="{B97C42C3-9718-42DA-AF03-4C8CB1613289}"/>
              </a:ext>
            </a:extLst>
          </p:cNvPr>
          <p:cNvSpPr txBox="1"/>
          <p:nvPr/>
        </p:nvSpPr>
        <p:spPr>
          <a:xfrm>
            <a:off x="7827604" y="3143460"/>
            <a:ext cx="1214829" cy="369332"/>
          </a:xfrm>
          <a:prstGeom prst="rect">
            <a:avLst/>
          </a:prstGeom>
          <a:noFill/>
        </p:spPr>
        <p:txBody>
          <a:bodyPr wrap="square" rtlCol="0">
            <a:spAutoFit/>
          </a:bodyPr>
          <a:lstStyle/>
          <a:p>
            <a:r>
              <a:rPr lang="en-US" dirty="0"/>
              <a:t>200   150</a:t>
            </a:r>
          </a:p>
        </p:txBody>
      </p:sp>
      <p:sp>
        <p:nvSpPr>
          <p:cNvPr id="24" name="TextBox 23">
            <a:extLst>
              <a:ext uri="{FF2B5EF4-FFF2-40B4-BE49-F238E27FC236}">
                <a16:creationId xmlns:a16="http://schemas.microsoft.com/office/drawing/2014/main" id="{6BDE21FB-679D-4676-9507-490CC574FF98}"/>
              </a:ext>
            </a:extLst>
          </p:cNvPr>
          <p:cNvSpPr txBox="1"/>
          <p:nvPr/>
        </p:nvSpPr>
        <p:spPr>
          <a:xfrm>
            <a:off x="9711716" y="2987016"/>
            <a:ext cx="989354" cy="369332"/>
          </a:xfrm>
          <a:prstGeom prst="rect">
            <a:avLst/>
          </a:prstGeom>
          <a:noFill/>
          <a:ln w="38100">
            <a:noFill/>
          </a:ln>
        </p:spPr>
        <p:txBody>
          <a:bodyPr wrap="square" rtlCol="0">
            <a:spAutoFit/>
          </a:bodyPr>
          <a:lstStyle/>
          <a:p>
            <a:r>
              <a:rPr lang="en-US" dirty="0"/>
              <a:t>  80    30</a:t>
            </a:r>
          </a:p>
        </p:txBody>
      </p:sp>
      <p:sp>
        <p:nvSpPr>
          <p:cNvPr id="25" name="TextBox 24">
            <a:extLst>
              <a:ext uri="{FF2B5EF4-FFF2-40B4-BE49-F238E27FC236}">
                <a16:creationId xmlns:a16="http://schemas.microsoft.com/office/drawing/2014/main" id="{DF3258A6-05BB-4E6E-82BE-91B479B9046E}"/>
              </a:ext>
            </a:extLst>
          </p:cNvPr>
          <p:cNvSpPr txBox="1"/>
          <p:nvPr/>
        </p:nvSpPr>
        <p:spPr>
          <a:xfrm>
            <a:off x="7810082" y="3810270"/>
            <a:ext cx="700332" cy="369332"/>
          </a:xfrm>
          <a:prstGeom prst="rect">
            <a:avLst/>
          </a:prstGeom>
          <a:noFill/>
        </p:spPr>
        <p:txBody>
          <a:bodyPr wrap="square" rtlCol="0">
            <a:spAutoFit/>
          </a:bodyPr>
          <a:lstStyle/>
          <a:p>
            <a:r>
              <a:rPr lang="en-US" dirty="0"/>
              <a:t>   0</a:t>
            </a:r>
          </a:p>
        </p:txBody>
      </p:sp>
      <p:sp>
        <p:nvSpPr>
          <p:cNvPr id="26" name="TextBox 25">
            <a:extLst>
              <a:ext uri="{FF2B5EF4-FFF2-40B4-BE49-F238E27FC236}">
                <a16:creationId xmlns:a16="http://schemas.microsoft.com/office/drawing/2014/main" id="{87C4759E-1A33-43E0-8A22-1F2015A45EA2}"/>
              </a:ext>
            </a:extLst>
          </p:cNvPr>
          <p:cNvSpPr txBox="1"/>
          <p:nvPr/>
        </p:nvSpPr>
        <p:spPr>
          <a:xfrm>
            <a:off x="7733404" y="4363293"/>
            <a:ext cx="1372011" cy="369332"/>
          </a:xfrm>
          <a:prstGeom prst="rect">
            <a:avLst/>
          </a:prstGeom>
          <a:noFill/>
          <a:ln>
            <a:solidFill>
              <a:srgbClr val="C00000"/>
            </a:solidFill>
          </a:ln>
        </p:spPr>
        <p:txBody>
          <a:bodyPr wrap="square" rtlCol="0">
            <a:spAutoFit/>
          </a:bodyPr>
          <a:lstStyle/>
          <a:p>
            <a:r>
              <a:rPr lang="en-US" b="1" dirty="0"/>
              <a:t>1000   1200</a:t>
            </a:r>
          </a:p>
        </p:txBody>
      </p:sp>
      <p:sp>
        <p:nvSpPr>
          <p:cNvPr id="27" name="TextBox 26">
            <a:extLst>
              <a:ext uri="{FF2B5EF4-FFF2-40B4-BE49-F238E27FC236}">
                <a16:creationId xmlns:a16="http://schemas.microsoft.com/office/drawing/2014/main" id="{2BF48EBE-6171-49EE-B13C-30EBEFCD8988}"/>
              </a:ext>
            </a:extLst>
          </p:cNvPr>
          <p:cNvSpPr txBox="1"/>
          <p:nvPr/>
        </p:nvSpPr>
        <p:spPr>
          <a:xfrm>
            <a:off x="9579511" y="3675779"/>
            <a:ext cx="1253764" cy="461665"/>
          </a:xfrm>
          <a:prstGeom prst="rect">
            <a:avLst/>
          </a:prstGeom>
          <a:noFill/>
        </p:spPr>
        <p:txBody>
          <a:bodyPr wrap="square" rtlCol="0">
            <a:spAutoFit/>
          </a:bodyPr>
          <a:lstStyle/>
          <a:p>
            <a:r>
              <a:rPr lang="en-US" dirty="0"/>
              <a:t>   50    </a:t>
            </a:r>
            <a:r>
              <a:rPr lang="en-US" sz="2400" b="1" dirty="0">
                <a:solidFill>
                  <a:srgbClr val="0070C0"/>
                </a:solidFill>
              </a:rPr>
              <a:t>-</a:t>
            </a:r>
            <a:r>
              <a:rPr lang="en-US" sz="2000" b="1" dirty="0">
                <a:solidFill>
                  <a:srgbClr val="0070C0"/>
                </a:solidFill>
              </a:rPr>
              <a:t>20</a:t>
            </a:r>
            <a:endParaRPr lang="en-US" b="1" dirty="0">
              <a:solidFill>
                <a:srgbClr val="0070C0"/>
              </a:solidFill>
            </a:endParaRPr>
          </a:p>
        </p:txBody>
      </p:sp>
      <p:sp>
        <p:nvSpPr>
          <p:cNvPr id="28" name="TextBox 27">
            <a:extLst>
              <a:ext uri="{FF2B5EF4-FFF2-40B4-BE49-F238E27FC236}">
                <a16:creationId xmlns:a16="http://schemas.microsoft.com/office/drawing/2014/main" id="{F11C2645-8F7A-49BD-9A6C-3D81DDC5A715}"/>
              </a:ext>
            </a:extLst>
          </p:cNvPr>
          <p:cNvSpPr txBox="1"/>
          <p:nvPr/>
        </p:nvSpPr>
        <p:spPr>
          <a:xfrm>
            <a:off x="4942073" y="4410744"/>
            <a:ext cx="791065" cy="369332"/>
          </a:xfrm>
          <a:prstGeom prst="rect">
            <a:avLst/>
          </a:prstGeom>
          <a:noFill/>
          <a:ln>
            <a:solidFill>
              <a:srgbClr val="C00000"/>
            </a:solidFill>
          </a:ln>
        </p:spPr>
        <p:txBody>
          <a:bodyPr wrap="square" rtlCol="0">
            <a:spAutoFit/>
          </a:bodyPr>
          <a:lstStyle/>
          <a:p>
            <a:r>
              <a:rPr lang="en-US" b="1" dirty="0"/>
              <a:t>1500</a:t>
            </a:r>
          </a:p>
        </p:txBody>
      </p:sp>
      <p:sp>
        <p:nvSpPr>
          <p:cNvPr id="29" name="TextBox 28">
            <a:extLst>
              <a:ext uri="{FF2B5EF4-FFF2-40B4-BE49-F238E27FC236}">
                <a16:creationId xmlns:a16="http://schemas.microsoft.com/office/drawing/2014/main" id="{3752F23C-0D6C-4090-9E19-9F64799A9DF5}"/>
              </a:ext>
            </a:extLst>
          </p:cNvPr>
          <p:cNvSpPr txBox="1"/>
          <p:nvPr/>
        </p:nvSpPr>
        <p:spPr>
          <a:xfrm>
            <a:off x="9687245" y="2252538"/>
            <a:ext cx="1491726" cy="646331"/>
          </a:xfrm>
          <a:prstGeom prst="rect">
            <a:avLst/>
          </a:prstGeom>
          <a:noFill/>
        </p:spPr>
        <p:txBody>
          <a:bodyPr wrap="square" rtlCol="0">
            <a:spAutoFit/>
          </a:bodyPr>
          <a:lstStyle/>
          <a:p>
            <a:r>
              <a:rPr lang="en-US" b="1" dirty="0"/>
              <a:t>Post-entry/</a:t>
            </a:r>
          </a:p>
          <a:p>
            <a:r>
              <a:rPr lang="en-US" b="1" dirty="0"/>
              <a:t>If Entry</a:t>
            </a:r>
          </a:p>
        </p:txBody>
      </p:sp>
      <p:cxnSp>
        <p:nvCxnSpPr>
          <p:cNvPr id="31" name="Straight Connector 30">
            <a:extLst>
              <a:ext uri="{FF2B5EF4-FFF2-40B4-BE49-F238E27FC236}">
                <a16:creationId xmlns:a16="http://schemas.microsoft.com/office/drawing/2014/main" id="{F907530E-0679-4327-8B37-03284A4D6B5B}"/>
              </a:ext>
            </a:extLst>
          </p:cNvPr>
          <p:cNvCxnSpPr>
            <a:cxnSpLocks/>
          </p:cNvCxnSpPr>
          <p:nvPr/>
        </p:nvCxnSpPr>
        <p:spPr>
          <a:xfrm flipV="1">
            <a:off x="9830697" y="3703686"/>
            <a:ext cx="247796" cy="37514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82E15BD-ADD0-46D9-83D0-F70485D9ED43}"/>
              </a:ext>
            </a:extLst>
          </p:cNvPr>
          <p:cNvCxnSpPr>
            <a:cxnSpLocks/>
          </p:cNvCxnSpPr>
          <p:nvPr/>
        </p:nvCxnSpPr>
        <p:spPr>
          <a:xfrm flipV="1">
            <a:off x="9699250" y="4366852"/>
            <a:ext cx="247796" cy="37514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CA06118-1729-4AB0-9EC9-02EA52BA9704}"/>
              </a:ext>
            </a:extLst>
          </p:cNvPr>
          <p:cNvCxnSpPr>
            <a:cxnSpLocks/>
          </p:cNvCxnSpPr>
          <p:nvPr/>
        </p:nvCxnSpPr>
        <p:spPr>
          <a:xfrm flipV="1">
            <a:off x="9931723" y="2994309"/>
            <a:ext cx="247796" cy="37514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C30720CD-61D8-45FE-947D-4C7F6324F2A7}"/>
              </a:ext>
            </a:extLst>
          </p:cNvPr>
          <p:cNvSpPr/>
          <p:nvPr/>
        </p:nvSpPr>
        <p:spPr>
          <a:xfrm flipH="1">
            <a:off x="8290150" y="3033694"/>
            <a:ext cx="637091" cy="656304"/>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53FAD84B-2F15-4DDC-A31D-3880B9989807}"/>
              </a:ext>
            </a:extLst>
          </p:cNvPr>
          <p:cNvSpPr/>
          <p:nvPr/>
        </p:nvSpPr>
        <p:spPr>
          <a:xfrm flipH="1">
            <a:off x="5045130" y="3496781"/>
            <a:ext cx="518926" cy="62372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AEC2C33-D2F4-48CE-8A1D-33966064944B}"/>
              </a:ext>
            </a:extLst>
          </p:cNvPr>
          <p:cNvSpPr/>
          <p:nvPr/>
        </p:nvSpPr>
        <p:spPr>
          <a:xfrm flipH="1">
            <a:off x="4911688" y="2827893"/>
            <a:ext cx="662037" cy="519408"/>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08BF8688-152B-42EF-BBE4-70F64AAF1BAD}"/>
              </a:ext>
            </a:extLst>
          </p:cNvPr>
          <p:cNvSpPr/>
          <p:nvPr/>
        </p:nvSpPr>
        <p:spPr>
          <a:xfrm flipH="1">
            <a:off x="9639690" y="3710374"/>
            <a:ext cx="573309" cy="62372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AFBBB808-BCA9-42C1-B676-C60D55A28DAD}"/>
              </a:ext>
            </a:extLst>
          </p:cNvPr>
          <p:cNvSpPr txBox="1"/>
          <p:nvPr/>
        </p:nvSpPr>
        <p:spPr>
          <a:xfrm>
            <a:off x="3086585" y="2225228"/>
            <a:ext cx="1201585" cy="646331"/>
          </a:xfrm>
          <a:prstGeom prst="rect">
            <a:avLst/>
          </a:prstGeom>
          <a:noFill/>
        </p:spPr>
        <p:txBody>
          <a:bodyPr wrap="square" rtlCol="0">
            <a:spAutoFit/>
          </a:bodyPr>
          <a:lstStyle/>
          <a:p>
            <a:r>
              <a:rPr lang="en-US" b="1" dirty="0"/>
              <a:t>Pre-entry/</a:t>
            </a:r>
          </a:p>
          <a:p>
            <a:r>
              <a:rPr lang="en-US" b="1" dirty="0"/>
              <a:t>No Entry</a:t>
            </a:r>
          </a:p>
        </p:txBody>
      </p:sp>
      <p:sp>
        <p:nvSpPr>
          <p:cNvPr id="44" name="TextBox 43">
            <a:extLst>
              <a:ext uri="{FF2B5EF4-FFF2-40B4-BE49-F238E27FC236}">
                <a16:creationId xmlns:a16="http://schemas.microsoft.com/office/drawing/2014/main" id="{CDFB520A-F72A-48AD-A7A8-46201D3753B8}"/>
              </a:ext>
            </a:extLst>
          </p:cNvPr>
          <p:cNvSpPr txBox="1"/>
          <p:nvPr/>
        </p:nvSpPr>
        <p:spPr>
          <a:xfrm>
            <a:off x="6573839" y="5191540"/>
            <a:ext cx="5075263" cy="1477328"/>
          </a:xfrm>
          <a:prstGeom prst="rect">
            <a:avLst/>
          </a:prstGeom>
          <a:noFill/>
        </p:spPr>
        <p:txBody>
          <a:bodyPr wrap="square" rtlCol="0">
            <a:spAutoFit/>
          </a:bodyPr>
          <a:lstStyle/>
          <a:p>
            <a:r>
              <a:rPr lang="en-US" b="1" i="1" dirty="0">
                <a:solidFill>
                  <a:srgbClr val="C00000"/>
                </a:solidFill>
              </a:rPr>
              <a:t>Incumbent invests 50, which causes likely profits of entrant to </a:t>
            </a:r>
            <a:r>
              <a:rPr lang="en-US" b="1" i="1" dirty="0">
                <a:solidFill>
                  <a:srgbClr val="C00000"/>
                </a:solidFill>
                <a:highlight>
                  <a:srgbClr val="FFFF00"/>
                </a:highlight>
              </a:rPr>
              <a:t>negative </a:t>
            </a:r>
            <a:r>
              <a:rPr lang="en-US" b="1" i="1" dirty="0">
                <a:solidFill>
                  <a:srgbClr val="0070C0"/>
                </a:solidFill>
                <a:highlight>
                  <a:srgbClr val="FFFF00"/>
                </a:highlight>
              </a:rPr>
              <a:t>20</a:t>
            </a:r>
            <a:r>
              <a:rPr lang="en-US" b="1" i="1" dirty="0">
                <a:solidFill>
                  <a:srgbClr val="C00000"/>
                </a:solidFill>
              </a:rPr>
              <a:t>, so entry does not occur.  Incumbent retains monopoly and now profits of 150.  Consumers are worse off, relative to world with entry and no investment (i.e., 1200 vs 1500)</a:t>
            </a:r>
          </a:p>
        </p:txBody>
      </p:sp>
      <p:cxnSp>
        <p:nvCxnSpPr>
          <p:cNvPr id="45" name="Straight Connector 44">
            <a:extLst>
              <a:ext uri="{FF2B5EF4-FFF2-40B4-BE49-F238E27FC236}">
                <a16:creationId xmlns:a16="http://schemas.microsoft.com/office/drawing/2014/main" id="{A513257A-B118-4533-92D4-A7334F846212}"/>
              </a:ext>
            </a:extLst>
          </p:cNvPr>
          <p:cNvCxnSpPr>
            <a:cxnSpLocks/>
          </p:cNvCxnSpPr>
          <p:nvPr/>
        </p:nvCxnSpPr>
        <p:spPr>
          <a:xfrm flipV="1">
            <a:off x="7978676" y="3173784"/>
            <a:ext cx="247796" cy="37514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C56E9DD-7719-45B5-B97C-307A2EC825E9}"/>
              </a:ext>
            </a:extLst>
          </p:cNvPr>
          <p:cNvCxnSpPr>
            <a:cxnSpLocks/>
          </p:cNvCxnSpPr>
          <p:nvPr/>
        </p:nvCxnSpPr>
        <p:spPr>
          <a:xfrm flipV="1">
            <a:off x="7956427" y="4338911"/>
            <a:ext cx="247796" cy="37514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65F293FB-ECFA-4869-8AE2-BD52D4DD621B}"/>
              </a:ext>
            </a:extLst>
          </p:cNvPr>
          <p:cNvSpPr txBox="1"/>
          <p:nvPr/>
        </p:nvSpPr>
        <p:spPr>
          <a:xfrm>
            <a:off x="1137442" y="892689"/>
            <a:ext cx="9794240" cy="1200329"/>
          </a:xfrm>
          <a:prstGeom prst="rect">
            <a:avLst/>
          </a:prstGeom>
          <a:noFill/>
        </p:spPr>
        <p:txBody>
          <a:bodyPr wrap="square" rtlCol="0">
            <a:spAutoFit/>
          </a:bodyPr>
          <a:lstStyle/>
          <a:p>
            <a:r>
              <a:rPr lang="en-US" b="1" i="1" dirty="0">
                <a:solidFill>
                  <a:srgbClr val="002060"/>
                </a:solidFill>
              </a:rPr>
              <a:t>By making a strategic investment, incumbent monopolist can deter entry.  What makes the investment profitable is its role in deterring entry, not in creating a better or cheaper product that benefits consumers.   </a:t>
            </a:r>
            <a:r>
              <a:rPr lang="en-US" b="1" i="1" dirty="0">
                <a:solidFill>
                  <a:srgbClr val="002060"/>
                </a:solidFill>
                <a:highlight>
                  <a:srgbClr val="FFFF00"/>
                </a:highlight>
              </a:rPr>
              <a:t>This theory was alleged but not supported by evidence in FTC’s 1981 DuPont (Titanium Dioxide) case.</a:t>
            </a:r>
          </a:p>
        </p:txBody>
      </p:sp>
      <p:sp>
        <p:nvSpPr>
          <p:cNvPr id="4" name="Slide Number Placeholder 3">
            <a:extLst>
              <a:ext uri="{FF2B5EF4-FFF2-40B4-BE49-F238E27FC236}">
                <a16:creationId xmlns:a16="http://schemas.microsoft.com/office/drawing/2014/main" id="{7351A00D-0EE7-4867-B845-02EC81A423CB}"/>
              </a:ext>
            </a:extLst>
          </p:cNvPr>
          <p:cNvSpPr>
            <a:spLocks noGrp="1"/>
          </p:cNvSpPr>
          <p:nvPr>
            <p:ph type="sldNum" sz="quarter" idx="12"/>
          </p:nvPr>
        </p:nvSpPr>
        <p:spPr>
          <a:xfrm>
            <a:off x="8807919" y="6333206"/>
            <a:ext cx="2743200" cy="365125"/>
          </a:xfrm>
        </p:spPr>
        <p:txBody>
          <a:bodyPr/>
          <a:lstStyle/>
          <a:p>
            <a:fld id="{22A1B923-FE3D-4667-93FD-F1188A614F21}" type="slidenum">
              <a:rPr lang="en-US" smtClean="0"/>
              <a:t>28</a:t>
            </a:fld>
            <a:endParaRPr lang="en-US" dirty="0"/>
          </a:p>
        </p:txBody>
      </p:sp>
    </p:spTree>
    <p:extLst>
      <p:ext uri="{BB962C8B-B14F-4D97-AF65-F5344CB8AC3E}">
        <p14:creationId xmlns:p14="http://schemas.microsoft.com/office/powerpoint/2010/main" val="1877663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5883D-77C5-4E1B-B760-54155CB7C84C}"/>
              </a:ext>
            </a:extLst>
          </p:cNvPr>
          <p:cNvSpPr>
            <a:spLocks noGrp="1"/>
          </p:cNvSpPr>
          <p:nvPr>
            <p:ph type="title"/>
          </p:nvPr>
        </p:nvSpPr>
        <p:spPr>
          <a:xfrm>
            <a:off x="345396" y="202632"/>
            <a:ext cx="10515600" cy="1325563"/>
          </a:xfrm>
        </p:spPr>
        <p:txBody>
          <a:bodyPr>
            <a:noAutofit/>
          </a:bodyPr>
          <a:lstStyle/>
          <a:p>
            <a:r>
              <a:rPr lang="en-US" sz="3600" dirty="0"/>
              <a:t>Entry Deterrence Strategy is Reminiscent of Impact of Post-Entry “</a:t>
            </a:r>
            <a:r>
              <a:rPr lang="en-US" sz="3600" i="1" dirty="0"/>
              <a:t>Death Spiral” </a:t>
            </a:r>
            <a:r>
              <a:rPr lang="en-US" sz="3600" dirty="0"/>
              <a:t>as Entry Barrier</a:t>
            </a:r>
            <a:endParaRPr lang="en-US" sz="3600" i="1" dirty="0"/>
          </a:p>
        </p:txBody>
      </p:sp>
      <p:sp>
        <p:nvSpPr>
          <p:cNvPr id="4" name="Slide Number Placeholder 3">
            <a:extLst>
              <a:ext uri="{FF2B5EF4-FFF2-40B4-BE49-F238E27FC236}">
                <a16:creationId xmlns:a16="http://schemas.microsoft.com/office/drawing/2014/main" id="{96A8EE31-15D9-436E-A683-AE64983794A6}"/>
              </a:ext>
            </a:extLst>
          </p:cNvPr>
          <p:cNvSpPr>
            <a:spLocks noGrp="1"/>
          </p:cNvSpPr>
          <p:nvPr>
            <p:ph type="sldNum" sz="quarter" idx="12"/>
          </p:nvPr>
        </p:nvSpPr>
        <p:spPr/>
        <p:txBody>
          <a:bodyPr/>
          <a:lstStyle/>
          <a:p>
            <a:fld id="{A3FA0A93-60EE-4E9D-852F-604094E61050}" type="slidenum">
              <a:rPr lang="en-US" smtClean="0"/>
              <a:t>29</a:t>
            </a:fld>
            <a:endParaRPr lang="en-US"/>
          </a:p>
        </p:txBody>
      </p:sp>
      <p:grpSp>
        <p:nvGrpSpPr>
          <p:cNvPr id="96" name="Group 95">
            <a:extLst>
              <a:ext uri="{FF2B5EF4-FFF2-40B4-BE49-F238E27FC236}">
                <a16:creationId xmlns:a16="http://schemas.microsoft.com/office/drawing/2014/main" id="{344CCFD9-449C-4672-87F8-D22F02710D25}"/>
              </a:ext>
            </a:extLst>
          </p:cNvPr>
          <p:cNvGrpSpPr/>
          <p:nvPr/>
        </p:nvGrpSpPr>
        <p:grpSpPr>
          <a:xfrm>
            <a:off x="2531385" y="-1715989"/>
            <a:ext cx="12217634" cy="7444738"/>
            <a:chOff x="1700227" y="-1645280"/>
            <a:chExt cx="12217634" cy="7444738"/>
          </a:xfrm>
        </p:grpSpPr>
        <p:grpSp>
          <p:nvGrpSpPr>
            <p:cNvPr id="56" name="Group 55">
              <a:extLst>
                <a:ext uri="{FF2B5EF4-FFF2-40B4-BE49-F238E27FC236}">
                  <a16:creationId xmlns:a16="http://schemas.microsoft.com/office/drawing/2014/main" id="{625D53E9-D744-4732-AB97-CC1AFA209467}"/>
                </a:ext>
              </a:extLst>
            </p:cNvPr>
            <p:cNvGrpSpPr/>
            <p:nvPr/>
          </p:nvGrpSpPr>
          <p:grpSpPr>
            <a:xfrm>
              <a:off x="3511136" y="-1645280"/>
              <a:ext cx="10406725" cy="7444738"/>
              <a:chOff x="3438436" y="-1645280"/>
              <a:chExt cx="10406725" cy="7444738"/>
            </a:xfrm>
          </p:grpSpPr>
          <p:grpSp>
            <p:nvGrpSpPr>
              <p:cNvPr id="48" name="Group 47">
                <a:extLst>
                  <a:ext uri="{FF2B5EF4-FFF2-40B4-BE49-F238E27FC236}">
                    <a16:creationId xmlns:a16="http://schemas.microsoft.com/office/drawing/2014/main" id="{88BC6D46-0F5F-46D9-A950-6CB29FA4D502}"/>
                  </a:ext>
                </a:extLst>
              </p:cNvPr>
              <p:cNvGrpSpPr/>
              <p:nvPr/>
            </p:nvGrpSpPr>
            <p:grpSpPr>
              <a:xfrm>
                <a:off x="3438436" y="-1645280"/>
                <a:ext cx="10406725" cy="7444738"/>
                <a:chOff x="1509052" y="-1544696"/>
                <a:chExt cx="10406725" cy="7444738"/>
              </a:xfrm>
            </p:grpSpPr>
            <p:sp>
              <p:nvSpPr>
                <p:cNvPr id="9" name="Arc 8">
                  <a:extLst>
                    <a:ext uri="{FF2B5EF4-FFF2-40B4-BE49-F238E27FC236}">
                      <a16:creationId xmlns:a16="http://schemas.microsoft.com/office/drawing/2014/main" id="{E67F583E-6886-4022-BB72-0F10CD2D4BC3}"/>
                    </a:ext>
                  </a:extLst>
                </p:cNvPr>
                <p:cNvSpPr/>
                <p:nvPr/>
              </p:nvSpPr>
              <p:spPr>
                <a:xfrm rot="5400000" flipV="1">
                  <a:off x="3676355" y="-3082687"/>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E856C63E-9333-400B-800B-47EA4791C9B4}"/>
                    </a:ext>
                  </a:extLst>
                </p:cNvPr>
                <p:cNvGrpSpPr/>
                <p:nvPr/>
              </p:nvGrpSpPr>
              <p:grpSpPr>
                <a:xfrm>
                  <a:off x="1509052" y="1594319"/>
                  <a:ext cx="7572107" cy="4305723"/>
                  <a:chOff x="1509052" y="1603463"/>
                  <a:chExt cx="7572107" cy="4305723"/>
                </a:xfrm>
              </p:grpSpPr>
              <p:cxnSp>
                <p:nvCxnSpPr>
                  <p:cNvPr id="6" name="Straight Connector 5">
                    <a:extLst>
                      <a:ext uri="{FF2B5EF4-FFF2-40B4-BE49-F238E27FC236}">
                        <a16:creationId xmlns:a16="http://schemas.microsoft.com/office/drawing/2014/main" id="{92484249-5E69-425D-81FF-5DF693516DF2}"/>
                      </a:ext>
                    </a:extLst>
                  </p:cNvPr>
                  <p:cNvCxnSpPr/>
                  <p:nvPr/>
                </p:nvCxnSpPr>
                <p:spPr>
                  <a:xfrm>
                    <a:off x="1951348" y="2187019"/>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595D143-283A-4FDA-A1F6-EF466F1EC030}"/>
                      </a:ext>
                    </a:extLst>
                  </p:cNvPr>
                  <p:cNvCxnSpPr>
                    <a:cxnSpLocks/>
                  </p:cNvCxnSpPr>
                  <p:nvPr/>
                </p:nvCxnSpPr>
                <p:spPr>
                  <a:xfrm flipH="1">
                    <a:off x="1951348" y="5580668"/>
                    <a:ext cx="421132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A92F5F1-0124-4244-A153-B16DB65D2817}"/>
                      </a:ext>
                    </a:extLst>
                  </p:cNvPr>
                  <p:cNvCxnSpPr>
                    <a:cxnSpLocks/>
                  </p:cNvCxnSpPr>
                  <p:nvPr/>
                </p:nvCxnSpPr>
                <p:spPr>
                  <a:xfrm>
                    <a:off x="3249164" y="2404120"/>
                    <a:ext cx="2027686" cy="3176548"/>
                  </a:xfrm>
                  <a:prstGeom prst="line">
                    <a:avLst/>
                  </a:prstGeom>
                  <a:ln w="44450">
                    <a:solidFill>
                      <a:srgbClr val="7030A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BE5DB8AF-0934-4BAB-A649-BFE020AB41A8}"/>
                      </a:ext>
                    </a:extLst>
                  </p:cNvPr>
                  <p:cNvCxnSpPr/>
                  <p:nvPr/>
                </p:nvCxnSpPr>
                <p:spPr>
                  <a:xfrm>
                    <a:off x="1951348" y="2904744"/>
                    <a:ext cx="1649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20CFCAF-2FF4-4E42-A7D8-55A76CDC2439}"/>
                      </a:ext>
                    </a:extLst>
                  </p:cNvPr>
                  <p:cNvCxnSpPr>
                    <a:cxnSpLocks/>
                  </p:cNvCxnSpPr>
                  <p:nvPr/>
                </p:nvCxnSpPr>
                <p:spPr>
                  <a:xfrm>
                    <a:off x="3672893" y="3111043"/>
                    <a:ext cx="0" cy="24677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0A753F-AC75-4D53-A144-2E5A83222109}"/>
                      </a:ext>
                    </a:extLst>
                  </p:cNvPr>
                  <p:cNvCxnSpPr/>
                  <p:nvPr/>
                </p:nvCxnSpPr>
                <p:spPr>
                  <a:xfrm flipH="1">
                    <a:off x="1951348" y="4752975"/>
                    <a:ext cx="2792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7BE2AFC-2E19-4725-A6C4-2841C4DD12CD}"/>
                      </a:ext>
                    </a:extLst>
                  </p:cNvPr>
                  <p:cNvCxnSpPr/>
                  <p:nvPr/>
                </p:nvCxnSpPr>
                <p:spPr>
                  <a:xfrm>
                    <a:off x="4743450" y="4762500"/>
                    <a:ext cx="0" cy="81816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81E5ADE-537B-4B24-90A5-3F65248D9601}"/>
                      </a:ext>
                    </a:extLst>
                  </p:cNvPr>
                  <p:cNvSpPr/>
                  <p:nvPr/>
                </p:nvSpPr>
                <p:spPr>
                  <a:xfrm>
                    <a:off x="2367846" y="2845784"/>
                    <a:ext cx="74654" cy="7465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021EA21-D004-41FC-8554-B3B2D6CBA294}"/>
                      </a:ext>
                    </a:extLst>
                  </p:cNvPr>
                  <p:cNvSpPr/>
                  <p:nvPr/>
                </p:nvSpPr>
                <p:spPr>
                  <a:xfrm>
                    <a:off x="3491958" y="2818244"/>
                    <a:ext cx="178884" cy="178884"/>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39D7425-C58D-4801-92DD-6969BB8AE142}"/>
                      </a:ext>
                    </a:extLst>
                  </p:cNvPr>
                  <p:cNvSpPr/>
                  <p:nvPr/>
                </p:nvSpPr>
                <p:spPr>
                  <a:xfrm>
                    <a:off x="4054039" y="3678631"/>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389C5C8-8D9A-4091-B6F4-DDDF4C8BDB7E}"/>
                      </a:ext>
                    </a:extLst>
                  </p:cNvPr>
                  <p:cNvSpPr/>
                  <p:nvPr/>
                </p:nvSpPr>
                <p:spPr>
                  <a:xfrm>
                    <a:off x="4511102" y="4407511"/>
                    <a:ext cx="84048" cy="84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D718977-2D59-4484-9890-A7630FC69CAD}"/>
                      </a:ext>
                    </a:extLst>
                  </p:cNvPr>
                  <p:cNvSpPr/>
                  <p:nvPr/>
                </p:nvSpPr>
                <p:spPr>
                  <a:xfrm>
                    <a:off x="4733870" y="4740146"/>
                    <a:ext cx="80710" cy="8071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Arc 27">
                    <a:extLst>
                      <a:ext uri="{FF2B5EF4-FFF2-40B4-BE49-F238E27FC236}">
                        <a16:creationId xmlns:a16="http://schemas.microsoft.com/office/drawing/2014/main" id="{6580DBA4-CCAC-46D2-AB2D-374E7C8D4F02}"/>
                      </a:ext>
                    </a:extLst>
                  </p:cNvPr>
                  <p:cNvSpPr/>
                  <p:nvPr/>
                </p:nvSpPr>
                <p:spPr>
                  <a:xfrm>
                    <a:off x="3453066" y="2945417"/>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1BC58A6E-BE7B-43F4-9AE4-CF0976FE570E}"/>
                      </a:ext>
                    </a:extLst>
                  </p:cNvPr>
                  <p:cNvSpPr/>
                  <p:nvPr/>
                </p:nvSpPr>
                <p:spPr>
                  <a:xfrm>
                    <a:off x="3905099" y="3731641"/>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0" name="Arc 29">
                    <a:extLst>
                      <a:ext uri="{FF2B5EF4-FFF2-40B4-BE49-F238E27FC236}">
                        <a16:creationId xmlns:a16="http://schemas.microsoft.com/office/drawing/2014/main" id="{52975372-A987-480F-B654-BCFDA16F3BFB}"/>
                      </a:ext>
                    </a:extLst>
                  </p:cNvPr>
                  <p:cNvSpPr/>
                  <p:nvPr/>
                </p:nvSpPr>
                <p:spPr>
                  <a:xfrm>
                    <a:off x="4317172" y="4440119"/>
                    <a:ext cx="959678" cy="1026059"/>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0160436A-F137-400E-B4ED-DE9D305A4D73}"/>
                      </a:ext>
                    </a:extLst>
                  </p:cNvPr>
                  <p:cNvSpPr txBox="1"/>
                  <p:nvPr/>
                </p:nvSpPr>
                <p:spPr>
                  <a:xfrm>
                    <a:off x="3438549" y="5539854"/>
                    <a:ext cx="466543" cy="369332"/>
                  </a:xfrm>
                  <a:prstGeom prst="rect">
                    <a:avLst/>
                  </a:prstGeom>
                  <a:noFill/>
                </p:spPr>
                <p:txBody>
                  <a:bodyPr wrap="square" rtlCol="0">
                    <a:spAutoFit/>
                  </a:bodyPr>
                  <a:lstStyle/>
                  <a:p>
                    <a:r>
                      <a:rPr lang="en-US" dirty="0"/>
                      <a:t>Q</a:t>
                    </a:r>
                    <a:r>
                      <a:rPr lang="en-US" baseline="-25000" dirty="0"/>
                      <a:t>E</a:t>
                    </a:r>
                    <a:endParaRPr lang="en-US" dirty="0"/>
                  </a:p>
                </p:txBody>
              </p:sp>
              <p:sp>
                <p:nvSpPr>
                  <p:cNvPr id="32" name="TextBox 31">
                    <a:extLst>
                      <a:ext uri="{FF2B5EF4-FFF2-40B4-BE49-F238E27FC236}">
                        <a16:creationId xmlns:a16="http://schemas.microsoft.com/office/drawing/2014/main" id="{FCD9C5C1-AEE4-4BE3-AB24-4F79BD988AEF}"/>
                      </a:ext>
                    </a:extLst>
                  </p:cNvPr>
                  <p:cNvSpPr txBox="1"/>
                  <p:nvPr/>
                </p:nvSpPr>
                <p:spPr>
                  <a:xfrm>
                    <a:off x="4578323" y="5539854"/>
                    <a:ext cx="466543" cy="369332"/>
                  </a:xfrm>
                  <a:prstGeom prst="rect">
                    <a:avLst/>
                  </a:prstGeom>
                  <a:noFill/>
                </p:spPr>
                <p:txBody>
                  <a:bodyPr wrap="square" rtlCol="0">
                    <a:spAutoFit/>
                  </a:bodyPr>
                  <a:lstStyle/>
                  <a:p>
                    <a:r>
                      <a:rPr lang="en-US" dirty="0"/>
                      <a:t>Q*</a:t>
                    </a:r>
                  </a:p>
                </p:txBody>
              </p:sp>
              <p:sp>
                <p:nvSpPr>
                  <p:cNvPr id="33" name="TextBox 32">
                    <a:extLst>
                      <a:ext uri="{FF2B5EF4-FFF2-40B4-BE49-F238E27FC236}">
                        <a16:creationId xmlns:a16="http://schemas.microsoft.com/office/drawing/2014/main" id="{5FC70B14-463A-4212-BD1F-60E4E174A8A1}"/>
                      </a:ext>
                    </a:extLst>
                  </p:cNvPr>
                  <p:cNvSpPr txBox="1"/>
                  <p:nvPr/>
                </p:nvSpPr>
                <p:spPr>
                  <a:xfrm>
                    <a:off x="1509052" y="4608611"/>
                    <a:ext cx="496383" cy="369332"/>
                  </a:xfrm>
                  <a:prstGeom prst="rect">
                    <a:avLst/>
                  </a:prstGeom>
                  <a:noFill/>
                </p:spPr>
                <p:txBody>
                  <a:bodyPr wrap="square" rtlCol="0">
                    <a:spAutoFit/>
                  </a:bodyPr>
                  <a:lstStyle/>
                  <a:p>
                    <a:r>
                      <a:rPr lang="en-US" dirty="0"/>
                      <a:t>P*</a:t>
                    </a:r>
                  </a:p>
                </p:txBody>
              </p:sp>
              <p:sp>
                <p:nvSpPr>
                  <p:cNvPr id="34" name="TextBox 33">
                    <a:extLst>
                      <a:ext uri="{FF2B5EF4-FFF2-40B4-BE49-F238E27FC236}">
                        <a16:creationId xmlns:a16="http://schemas.microsoft.com/office/drawing/2014/main" id="{37B90276-7C71-44C1-8354-A33547BE0797}"/>
                      </a:ext>
                    </a:extLst>
                  </p:cNvPr>
                  <p:cNvSpPr txBox="1"/>
                  <p:nvPr/>
                </p:nvSpPr>
                <p:spPr>
                  <a:xfrm>
                    <a:off x="1509454" y="2650271"/>
                    <a:ext cx="540682" cy="369332"/>
                  </a:xfrm>
                  <a:prstGeom prst="rect">
                    <a:avLst/>
                  </a:prstGeom>
                  <a:noFill/>
                </p:spPr>
                <p:txBody>
                  <a:bodyPr wrap="square" rtlCol="0">
                    <a:spAutoFit/>
                  </a:bodyPr>
                  <a:lstStyle/>
                  <a:p>
                    <a:r>
                      <a:rPr lang="en-US" b="1" dirty="0">
                        <a:solidFill>
                          <a:srgbClr val="C00000"/>
                        </a:solidFill>
                      </a:rPr>
                      <a:t>P</a:t>
                    </a:r>
                    <a:r>
                      <a:rPr lang="en-US" b="1" baseline="-25000" dirty="0">
                        <a:solidFill>
                          <a:srgbClr val="C00000"/>
                        </a:solidFill>
                      </a:rPr>
                      <a:t>M</a:t>
                    </a:r>
                    <a:endParaRPr lang="en-US" b="1" dirty="0">
                      <a:solidFill>
                        <a:srgbClr val="C00000"/>
                      </a:solidFill>
                    </a:endParaRPr>
                  </a:p>
                </p:txBody>
              </p:sp>
              <p:sp>
                <p:nvSpPr>
                  <p:cNvPr id="35" name="TextBox 34">
                    <a:extLst>
                      <a:ext uri="{FF2B5EF4-FFF2-40B4-BE49-F238E27FC236}">
                        <a16:creationId xmlns:a16="http://schemas.microsoft.com/office/drawing/2014/main" id="{A7366F62-B269-4CAF-B6E4-37BB32F3283D}"/>
                      </a:ext>
                    </a:extLst>
                  </p:cNvPr>
                  <p:cNvSpPr txBox="1"/>
                  <p:nvPr/>
                </p:nvSpPr>
                <p:spPr>
                  <a:xfrm>
                    <a:off x="3839055" y="2079496"/>
                    <a:ext cx="2411622" cy="338554"/>
                  </a:xfrm>
                  <a:prstGeom prst="rect">
                    <a:avLst/>
                  </a:prstGeom>
                  <a:noFill/>
                </p:spPr>
                <p:txBody>
                  <a:bodyPr wrap="none" rtlCol="0">
                    <a:spAutoFit/>
                  </a:bodyPr>
                  <a:lstStyle/>
                  <a:p>
                    <a:r>
                      <a:rPr lang="en-US" sz="1600" b="1" dirty="0">
                        <a:solidFill>
                          <a:srgbClr val="7030A0"/>
                        </a:solidFill>
                      </a:rPr>
                      <a:t>Entrant’s Demand Curve</a:t>
                    </a:r>
                  </a:p>
                </p:txBody>
              </p:sp>
              <p:cxnSp>
                <p:nvCxnSpPr>
                  <p:cNvPr id="37" name="Straight Arrow Connector 36">
                    <a:extLst>
                      <a:ext uri="{FF2B5EF4-FFF2-40B4-BE49-F238E27FC236}">
                        <a16:creationId xmlns:a16="http://schemas.microsoft.com/office/drawing/2014/main" id="{B5983B9F-7674-4546-A4AE-0AF8DA335A0A}"/>
                      </a:ext>
                    </a:extLst>
                  </p:cNvPr>
                  <p:cNvCxnSpPr>
                    <a:cxnSpLocks/>
                  </p:cNvCxnSpPr>
                  <p:nvPr/>
                </p:nvCxnSpPr>
                <p:spPr>
                  <a:xfrm flipH="1">
                    <a:off x="3438549" y="2312359"/>
                    <a:ext cx="457199" cy="242064"/>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9A5AE6A4-CFF6-453B-BE95-01C8EE7BD7B2}"/>
                      </a:ext>
                    </a:extLst>
                  </p:cNvPr>
                  <p:cNvSpPr txBox="1"/>
                  <p:nvPr/>
                </p:nvSpPr>
                <p:spPr>
                  <a:xfrm>
                    <a:off x="3104422" y="1603463"/>
                    <a:ext cx="5193088" cy="338554"/>
                  </a:xfrm>
                  <a:prstGeom prst="rect">
                    <a:avLst/>
                  </a:prstGeom>
                  <a:noFill/>
                  <a:ln w="28575">
                    <a:solidFill>
                      <a:schemeClr val="tx1"/>
                    </a:solidFill>
                  </a:ln>
                </p:spPr>
                <p:txBody>
                  <a:bodyPr wrap="none" rtlCol="0">
                    <a:spAutoFit/>
                  </a:bodyPr>
                  <a:lstStyle/>
                  <a:p>
                    <a:r>
                      <a:rPr lang="en-US" sz="1600" b="1" dirty="0">
                        <a:solidFill>
                          <a:schemeClr val="accent1">
                            <a:lumMod val="50000"/>
                          </a:schemeClr>
                        </a:solidFill>
                      </a:rPr>
                      <a:t>Entrant’s “Breakeven” Price/Output Curve (ATC; </a:t>
                    </a:r>
                    <a:r>
                      <a:rPr lang="en-US" sz="1600" b="1" dirty="0" err="1">
                        <a:solidFill>
                          <a:schemeClr val="accent1">
                            <a:lumMod val="50000"/>
                          </a:schemeClr>
                        </a:solidFill>
                      </a:rPr>
                      <a:t>MVS</a:t>
                    </a:r>
                    <a:r>
                      <a:rPr lang="en-US" sz="1600" b="1" dirty="0">
                        <a:solidFill>
                          <a:schemeClr val="accent1">
                            <a:lumMod val="50000"/>
                          </a:schemeClr>
                        </a:solidFill>
                      </a:rPr>
                      <a:t>)</a:t>
                    </a:r>
                  </a:p>
                </p:txBody>
              </p:sp>
              <p:cxnSp>
                <p:nvCxnSpPr>
                  <p:cNvPr id="42" name="Straight Arrow Connector 41">
                    <a:extLst>
                      <a:ext uri="{FF2B5EF4-FFF2-40B4-BE49-F238E27FC236}">
                        <a16:creationId xmlns:a16="http://schemas.microsoft.com/office/drawing/2014/main" id="{A9296F6F-B7DB-4996-8162-B2F1C38F1703}"/>
                      </a:ext>
                    </a:extLst>
                  </p:cNvPr>
                  <p:cNvCxnSpPr>
                    <a:cxnSpLocks/>
                  </p:cNvCxnSpPr>
                  <p:nvPr/>
                </p:nvCxnSpPr>
                <p:spPr>
                  <a:xfrm flipH="1">
                    <a:off x="2330713" y="1899343"/>
                    <a:ext cx="732225" cy="426833"/>
                  </a:xfrm>
                  <a:prstGeom prst="straightConnector1">
                    <a:avLst/>
                  </a:prstGeom>
                  <a:ln w="44450">
                    <a:solidFill>
                      <a:schemeClr val="accent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83E29882-9061-4E8D-BCC7-353863C254D2}"/>
                      </a:ext>
                    </a:extLst>
                  </p:cNvPr>
                  <p:cNvSpPr txBox="1"/>
                  <p:nvPr/>
                </p:nvSpPr>
                <p:spPr>
                  <a:xfrm>
                    <a:off x="5730818" y="2698445"/>
                    <a:ext cx="3350341" cy="369332"/>
                  </a:xfrm>
                  <a:prstGeom prst="rect">
                    <a:avLst/>
                  </a:prstGeom>
                  <a:noFill/>
                  <a:ln w="22225">
                    <a:solidFill>
                      <a:srgbClr val="C00000"/>
                    </a:solidFill>
                  </a:ln>
                </p:spPr>
                <p:txBody>
                  <a:bodyPr wrap="none" rtlCol="0">
                    <a:spAutoFit/>
                  </a:bodyPr>
                  <a:lstStyle/>
                  <a:p>
                    <a:r>
                      <a:rPr lang="en-US" b="1" dirty="0">
                        <a:solidFill>
                          <a:srgbClr val="C00000"/>
                        </a:solidFill>
                      </a:rPr>
                      <a:t>Post-Entry Price War Dynamics</a:t>
                    </a:r>
                  </a:p>
                </p:txBody>
              </p:sp>
              <p:cxnSp>
                <p:nvCxnSpPr>
                  <p:cNvPr id="46" name="Straight Arrow Connector 45">
                    <a:extLst>
                      <a:ext uri="{FF2B5EF4-FFF2-40B4-BE49-F238E27FC236}">
                        <a16:creationId xmlns:a16="http://schemas.microsoft.com/office/drawing/2014/main" id="{336D5E3D-D2A1-4AC9-BDAB-432B5365653E}"/>
                      </a:ext>
                    </a:extLst>
                  </p:cNvPr>
                  <p:cNvCxnSpPr>
                    <a:cxnSpLocks/>
                  </p:cNvCxnSpPr>
                  <p:nvPr/>
                </p:nvCxnSpPr>
                <p:spPr>
                  <a:xfrm flipH="1">
                    <a:off x="5037828" y="3178774"/>
                    <a:ext cx="663138" cy="451584"/>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grpSp>
          </p:grpSp>
          <p:sp>
            <p:nvSpPr>
              <p:cNvPr id="55" name="Oval 54">
                <a:extLst>
                  <a:ext uri="{FF2B5EF4-FFF2-40B4-BE49-F238E27FC236}">
                    <a16:creationId xmlns:a16="http://schemas.microsoft.com/office/drawing/2014/main" id="{0DA444DB-E5C5-4EBD-9DAF-C4F239F9F367}"/>
                  </a:ext>
                </a:extLst>
              </p:cNvPr>
              <p:cNvSpPr/>
              <p:nvPr/>
            </p:nvSpPr>
            <p:spPr>
              <a:xfrm>
                <a:off x="6955151" y="5114536"/>
                <a:ext cx="178884" cy="178884"/>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cxnSp>
          <p:nvCxnSpPr>
            <p:cNvPr id="57" name="Straight Arrow Connector 56">
              <a:extLst>
                <a:ext uri="{FF2B5EF4-FFF2-40B4-BE49-F238E27FC236}">
                  <a16:creationId xmlns:a16="http://schemas.microsoft.com/office/drawing/2014/main" id="{09FA28FF-EEF7-4AFC-9232-1BB473BE9E87}"/>
                </a:ext>
              </a:extLst>
            </p:cNvPr>
            <p:cNvCxnSpPr>
              <a:cxnSpLocks/>
            </p:cNvCxnSpPr>
            <p:nvPr/>
          </p:nvCxnSpPr>
          <p:spPr>
            <a:xfrm flipH="1">
              <a:off x="7321051" y="4630418"/>
              <a:ext cx="985581" cy="540223"/>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sp>
          <p:nvSpPr>
            <p:cNvPr id="63" name="TextBox 62">
              <a:extLst>
                <a:ext uri="{FF2B5EF4-FFF2-40B4-BE49-F238E27FC236}">
                  <a16:creationId xmlns:a16="http://schemas.microsoft.com/office/drawing/2014/main" id="{0705CC2F-C461-4DF7-9492-CCA7B811B3E6}"/>
                </a:ext>
              </a:extLst>
            </p:cNvPr>
            <p:cNvSpPr txBox="1"/>
            <p:nvPr/>
          </p:nvSpPr>
          <p:spPr>
            <a:xfrm>
              <a:off x="8415796" y="4197165"/>
              <a:ext cx="2540119" cy="646331"/>
            </a:xfrm>
            <a:prstGeom prst="rect">
              <a:avLst/>
            </a:prstGeom>
            <a:noFill/>
            <a:ln w="22225">
              <a:solidFill>
                <a:srgbClr val="C00000"/>
              </a:solidFill>
            </a:ln>
          </p:spPr>
          <p:txBody>
            <a:bodyPr wrap="none" rtlCol="0">
              <a:spAutoFit/>
            </a:bodyPr>
            <a:lstStyle/>
            <a:p>
              <a:r>
                <a:rPr lang="en-US" b="1" dirty="0">
                  <a:solidFill>
                    <a:srgbClr val="C00000"/>
                  </a:solidFill>
                </a:rPr>
                <a:t>Entrant Unprofitable at</a:t>
              </a:r>
            </a:p>
            <a:p>
              <a:r>
                <a:rPr lang="en-US" b="1" dirty="0">
                  <a:solidFill>
                    <a:srgbClr val="C00000"/>
                  </a:solidFill>
                </a:rPr>
                <a:t>Final Mkt Equilibrium</a:t>
              </a:r>
            </a:p>
          </p:txBody>
        </p:sp>
        <p:sp>
          <p:nvSpPr>
            <p:cNvPr id="64" name="TextBox 63">
              <a:extLst>
                <a:ext uri="{FF2B5EF4-FFF2-40B4-BE49-F238E27FC236}">
                  <a16:creationId xmlns:a16="http://schemas.microsoft.com/office/drawing/2014/main" id="{3777EFC4-CC63-45B8-8BC1-D501528208AF}"/>
                </a:ext>
              </a:extLst>
            </p:cNvPr>
            <p:cNvSpPr txBox="1"/>
            <p:nvPr/>
          </p:nvSpPr>
          <p:spPr>
            <a:xfrm>
              <a:off x="1700227" y="1903448"/>
              <a:ext cx="1095906" cy="830997"/>
            </a:xfrm>
            <a:prstGeom prst="rect">
              <a:avLst/>
            </a:prstGeom>
            <a:noFill/>
          </p:spPr>
          <p:txBody>
            <a:bodyPr wrap="square" rtlCol="0">
              <a:spAutoFit/>
            </a:bodyPr>
            <a:lstStyle/>
            <a:p>
              <a:r>
                <a:rPr lang="en-US" sz="1600" b="1" dirty="0"/>
                <a:t>Pre-Entry Monopoly Price</a:t>
              </a:r>
            </a:p>
          </p:txBody>
        </p:sp>
        <p:cxnSp>
          <p:nvCxnSpPr>
            <p:cNvPr id="65" name="Straight Arrow Connector 64">
              <a:extLst>
                <a:ext uri="{FF2B5EF4-FFF2-40B4-BE49-F238E27FC236}">
                  <a16:creationId xmlns:a16="http://schemas.microsoft.com/office/drawing/2014/main" id="{649A60A9-9684-4947-9E75-C66E97C766AF}"/>
                </a:ext>
              </a:extLst>
            </p:cNvPr>
            <p:cNvCxnSpPr>
              <a:cxnSpLocks/>
            </p:cNvCxnSpPr>
            <p:nvPr/>
          </p:nvCxnSpPr>
          <p:spPr>
            <a:xfrm>
              <a:off x="2738121" y="2268620"/>
              <a:ext cx="800923" cy="43947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A3CDD68-5196-4741-9F2F-B1800EFF56CF}"/>
                </a:ext>
              </a:extLst>
            </p:cNvPr>
            <p:cNvSpPr txBox="1"/>
            <p:nvPr/>
          </p:nvSpPr>
          <p:spPr>
            <a:xfrm>
              <a:off x="1760011" y="3960274"/>
              <a:ext cx="1297157" cy="1077218"/>
            </a:xfrm>
            <a:prstGeom prst="rect">
              <a:avLst/>
            </a:prstGeom>
            <a:noFill/>
          </p:spPr>
          <p:txBody>
            <a:bodyPr wrap="square" rtlCol="0">
              <a:spAutoFit/>
            </a:bodyPr>
            <a:lstStyle/>
            <a:p>
              <a:r>
                <a:rPr lang="en-US" sz="1600" b="1" dirty="0"/>
                <a:t>Entrant’s Minimum Breakeven Price</a:t>
              </a:r>
            </a:p>
          </p:txBody>
        </p:sp>
        <p:cxnSp>
          <p:nvCxnSpPr>
            <p:cNvPr id="70" name="Straight Arrow Connector 69">
              <a:extLst>
                <a:ext uri="{FF2B5EF4-FFF2-40B4-BE49-F238E27FC236}">
                  <a16:creationId xmlns:a16="http://schemas.microsoft.com/office/drawing/2014/main" id="{EA381150-5BA5-4DC5-9CFB-806504A9691B}"/>
                </a:ext>
              </a:extLst>
            </p:cNvPr>
            <p:cNvCxnSpPr>
              <a:cxnSpLocks/>
            </p:cNvCxnSpPr>
            <p:nvPr/>
          </p:nvCxnSpPr>
          <p:spPr>
            <a:xfrm>
              <a:off x="2805051" y="4381831"/>
              <a:ext cx="679055" cy="29711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FB01743-1D1B-4F9E-B243-37D31AAE3203}"/>
                </a:ext>
              </a:extLst>
            </p:cNvPr>
            <p:cNvSpPr/>
            <p:nvPr/>
          </p:nvSpPr>
          <p:spPr>
            <a:xfrm>
              <a:off x="5632451" y="2934919"/>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81" name="Straight Connector 80">
              <a:extLst>
                <a:ext uri="{FF2B5EF4-FFF2-40B4-BE49-F238E27FC236}">
                  <a16:creationId xmlns:a16="http://schemas.microsoft.com/office/drawing/2014/main" id="{2982E477-4D13-4E95-93BC-FA15A187778B}"/>
                </a:ext>
              </a:extLst>
            </p:cNvPr>
            <p:cNvCxnSpPr>
              <a:cxnSpLocks/>
              <a:endCxn id="80" idx="6"/>
            </p:cNvCxnSpPr>
            <p:nvPr/>
          </p:nvCxnSpPr>
          <p:spPr>
            <a:xfrm flipV="1">
              <a:off x="3935144" y="2979382"/>
              <a:ext cx="1786232" cy="765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009E338D-0501-4C10-AA83-5CDA73490413}"/>
                </a:ext>
              </a:extLst>
            </p:cNvPr>
            <p:cNvSpPr txBox="1"/>
            <p:nvPr/>
          </p:nvSpPr>
          <p:spPr>
            <a:xfrm>
              <a:off x="3520156" y="2807846"/>
              <a:ext cx="478294" cy="369332"/>
            </a:xfrm>
            <a:prstGeom prst="rect">
              <a:avLst/>
            </a:prstGeom>
            <a:noFill/>
          </p:spPr>
          <p:txBody>
            <a:bodyPr wrap="square" rtlCol="0">
              <a:spAutoFit/>
            </a:bodyPr>
            <a:lstStyle/>
            <a:p>
              <a:r>
                <a:rPr lang="en-US" dirty="0"/>
                <a:t>P</a:t>
              </a:r>
              <a:r>
                <a:rPr lang="en-US" baseline="-25000" dirty="0"/>
                <a:t>E</a:t>
              </a:r>
              <a:endParaRPr lang="en-US" dirty="0"/>
            </a:p>
          </p:txBody>
        </p:sp>
        <p:sp>
          <p:nvSpPr>
            <p:cNvPr id="85" name="TextBox 84">
              <a:extLst>
                <a:ext uri="{FF2B5EF4-FFF2-40B4-BE49-F238E27FC236}">
                  <a16:creationId xmlns:a16="http://schemas.microsoft.com/office/drawing/2014/main" id="{13EF554A-6C06-49A7-B13E-FB5CADFCE885}"/>
                </a:ext>
              </a:extLst>
            </p:cNvPr>
            <p:cNvSpPr txBox="1"/>
            <p:nvPr/>
          </p:nvSpPr>
          <p:spPr>
            <a:xfrm>
              <a:off x="1735069" y="3042466"/>
              <a:ext cx="1140805" cy="830997"/>
            </a:xfrm>
            <a:prstGeom prst="rect">
              <a:avLst/>
            </a:prstGeom>
            <a:noFill/>
          </p:spPr>
          <p:txBody>
            <a:bodyPr wrap="square" rtlCol="0">
              <a:spAutoFit/>
            </a:bodyPr>
            <a:lstStyle/>
            <a:p>
              <a:r>
                <a:rPr lang="en-US" sz="1600" b="1" dirty="0"/>
                <a:t>Entrant’s Initial Price</a:t>
              </a:r>
            </a:p>
          </p:txBody>
        </p:sp>
        <p:cxnSp>
          <p:nvCxnSpPr>
            <p:cNvPr id="86" name="Straight Arrow Connector 85">
              <a:extLst>
                <a:ext uri="{FF2B5EF4-FFF2-40B4-BE49-F238E27FC236}">
                  <a16:creationId xmlns:a16="http://schemas.microsoft.com/office/drawing/2014/main" id="{351BBB87-048F-446B-AD49-69615452257C}"/>
                </a:ext>
              </a:extLst>
            </p:cNvPr>
            <p:cNvCxnSpPr>
              <a:cxnSpLocks/>
              <a:endCxn id="83" idx="1"/>
            </p:cNvCxnSpPr>
            <p:nvPr/>
          </p:nvCxnSpPr>
          <p:spPr>
            <a:xfrm flipV="1">
              <a:off x="2664168" y="2992512"/>
              <a:ext cx="855988" cy="3517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3786A1BA-21FF-4DE2-A87E-E2293096CB43}"/>
              </a:ext>
            </a:extLst>
          </p:cNvPr>
          <p:cNvSpPr txBox="1"/>
          <p:nvPr/>
        </p:nvSpPr>
        <p:spPr>
          <a:xfrm>
            <a:off x="3011538" y="4869472"/>
            <a:ext cx="824063" cy="369332"/>
          </a:xfrm>
          <a:prstGeom prst="rect">
            <a:avLst/>
          </a:prstGeom>
          <a:noFill/>
        </p:spPr>
        <p:txBody>
          <a:bodyPr wrap="square" rtlCol="0">
            <a:spAutoFit/>
          </a:bodyPr>
          <a:lstStyle/>
          <a:p>
            <a:r>
              <a:rPr lang="en-US" b="1" dirty="0" err="1">
                <a:solidFill>
                  <a:srgbClr val="C00000"/>
                </a:solidFill>
              </a:rPr>
              <a:t>P</a:t>
            </a:r>
            <a:r>
              <a:rPr lang="en-US" b="1" baseline="-25000" dirty="0" err="1">
                <a:solidFill>
                  <a:srgbClr val="C00000"/>
                </a:solidFill>
              </a:rPr>
              <a:t>EQUIL</a:t>
            </a:r>
            <a:endParaRPr lang="en-US" b="1" dirty="0">
              <a:solidFill>
                <a:srgbClr val="C00000"/>
              </a:solidFill>
            </a:endParaRPr>
          </a:p>
        </p:txBody>
      </p:sp>
      <p:cxnSp>
        <p:nvCxnSpPr>
          <p:cNvPr id="107" name="Straight Connector 106">
            <a:extLst>
              <a:ext uri="{FF2B5EF4-FFF2-40B4-BE49-F238E27FC236}">
                <a16:creationId xmlns:a16="http://schemas.microsoft.com/office/drawing/2014/main" id="{8A49D8B2-53BB-4DC2-A197-8B51FF7506D1}"/>
              </a:ext>
            </a:extLst>
          </p:cNvPr>
          <p:cNvCxnSpPr>
            <a:cxnSpLocks/>
            <a:stCxn id="55" idx="2"/>
          </p:cNvCxnSpPr>
          <p:nvPr/>
        </p:nvCxnSpPr>
        <p:spPr>
          <a:xfrm flipH="1" flipV="1">
            <a:off x="4838677" y="5126985"/>
            <a:ext cx="3020332" cy="628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A1CC223C-B5AD-406E-BD5B-CE2DC1F227A6}"/>
              </a:ext>
            </a:extLst>
          </p:cNvPr>
          <p:cNvSpPr txBox="1"/>
          <p:nvPr/>
        </p:nvSpPr>
        <p:spPr>
          <a:xfrm>
            <a:off x="1626378" y="5270745"/>
            <a:ext cx="1095906" cy="584775"/>
          </a:xfrm>
          <a:prstGeom prst="rect">
            <a:avLst/>
          </a:prstGeom>
          <a:noFill/>
        </p:spPr>
        <p:txBody>
          <a:bodyPr wrap="square" rtlCol="0">
            <a:spAutoFit/>
          </a:bodyPr>
          <a:lstStyle/>
          <a:p>
            <a:r>
              <a:rPr lang="en-US" sz="1600" b="1" dirty="0"/>
              <a:t>Mkt </a:t>
            </a:r>
            <a:r>
              <a:rPr lang="en-US" sz="1600" b="1" dirty="0" err="1"/>
              <a:t>Equil</a:t>
            </a:r>
            <a:r>
              <a:rPr lang="en-US" sz="1600" b="1" dirty="0"/>
              <a:t> Price</a:t>
            </a:r>
          </a:p>
        </p:txBody>
      </p:sp>
      <p:cxnSp>
        <p:nvCxnSpPr>
          <p:cNvPr id="110" name="Straight Arrow Connector 109">
            <a:extLst>
              <a:ext uri="{FF2B5EF4-FFF2-40B4-BE49-F238E27FC236}">
                <a16:creationId xmlns:a16="http://schemas.microsoft.com/office/drawing/2014/main" id="{8DF74CC7-11E9-447A-B4B6-7DFD9F3D11ED}"/>
              </a:ext>
            </a:extLst>
          </p:cNvPr>
          <p:cNvCxnSpPr>
            <a:cxnSpLocks/>
          </p:cNvCxnSpPr>
          <p:nvPr/>
        </p:nvCxnSpPr>
        <p:spPr>
          <a:xfrm flipV="1">
            <a:off x="2731089" y="5245531"/>
            <a:ext cx="389960" cy="23546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78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23420" y="-97278"/>
            <a:ext cx="10515600" cy="1325563"/>
          </a:xfrm>
        </p:spPr>
        <p:txBody>
          <a:bodyPr>
            <a:normAutofit/>
          </a:bodyPr>
          <a:lstStyle/>
          <a:p>
            <a:r>
              <a:rPr lang="en-US" sz="2800" dirty="0"/>
              <a:t>Debate Over Alternative Section 2 Standards: </a:t>
            </a:r>
            <a:r>
              <a:rPr lang="en-US" sz="2800" i="1" dirty="0"/>
              <a:t>(To be Discussed)</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608353"/>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appears to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a:t>
            </a:r>
            <a:endParaRPr lang="en-US" sz="6400" dirty="0">
              <a:latin typeface="Times New Roman" panose="02020603050405020304" pitchFamily="18" charset="0"/>
              <a:cs typeface="Times New Roman" panose="02020603050405020304" pitchFamily="18" charset="0"/>
            </a:endParaRPr>
          </a:p>
          <a:p>
            <a:pPr lvl="2"/>
            <a:r>
              <a:rPr lang="en-US" sz="5600" dirty="0">
                <a:latin typeface="Times New Roman" panose="02020603050405020304" pitchFamily="18" charset="0"/>
                <a:cs typeface="Times New Roman" panose="02020603050405020304" pitchFamily="18" charset="0"/>
              </a:rPr>
              <a:t> Net consumer harm under basic Rule of Reason </a:t>
            </a:r>
          </a:p>
          <a:p>
            <a:pPr lvl="2"/>
            <a:r>
              <a:rPr lang="en-US" sz="5600"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1"/>
            <a:r>
              <a:rPr lang="en-US" sz="6400" b="1" dirty="0">
                <a:latin typeface="Times New Roman" panose="02020603050405020304" pitchFamily="18" charset="0"/>
                <a:cs typeface="Times New Roman" panose="02020603050405020304" pitchFamily="18" charset="0"/>
              </a:rPr>
              <a:t>“Disproportionate” consumer harm</a:t>
            </a:r>
            <a:endParaRPr lang="en-US" sz="6800" b="1" dirty="0">
              <a:latin typeface="Times New Roman" panose="02020603050405020304" pitchFamily="18" charset="0"/>
              <a:cs typeface="Times New Roman" panose="02020603050405020304" pitchFamily="18" charset="0"/>
            </a:endParaRPr>
          </a:p>
          <a:p>
            <a:pPr lvl="2"/>
            <a:r>
              <a:rPr lang="en-US" sz="6400" dirty="0">
                <a:latin typeface="Times New Roman" panose="02020603050405020304" pitchFamily="18" charset="0"/>
                <a:cs typeface="Times New Roman" panose="02020603050405020304" pitchFamily="18" charset="0"/>
              </a:rPr>
              <a:t>A more permissive variant, whereby consumer harm must “significantly” exceed benefits (i.e., near-ties awarded to the defendant) (small “thumb on the scale”)</a:t>
            </a:r>
            <a:br>
              <a:rPr lang="en-US" sz="6400" dirty="0">
                <a:latin typeface="Times New Roman" panose="02020603050405020304" pitchFamily="18" charset="0"/>
                <a:cs typeface="Times New Roman" panose="02020603050405020304" pitchFamily="18" charset="0"/>
              </a:rPr>
            </a:br>
            <a:endParaRPr lang="en-US" sz="64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(sometimes called “predation” standard)</a:t>
            </a:r>
            <a:r>
              <a:rPr lang="en-US" sz="1600" b="1" dirty="0">
                <a:solidFill>
                  <a:srgbClr val="0070C0"/>
                </a:solidFill>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solidFill>
                  <a:srgbClr val="0070C0"/>
                </a:solidFill>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378776" y="6123714"/>
            <a:ext cx="6863895" cy="553998"/>
          </a:xfrm>
          <a:prstGeom prst="rect">
            <a:avLst/>
          </a:prstGeom>
          <a:noFill/>
        </p:spPr>
        <p:txBody>
          <a:bodyPr wrap="square" rtlCol="0">
            <a:spAutoFit/>
          </a:bodyPr>
          <a:lstStyle/>
          <a:p>
            <a:pPr lvl="1"/>
            <a:r>
              <a:rPr lang="en-US" sz="1600" b="1" dirty="0">
                <a:solidFill>
                  <a:srgbClr val="0070C0"/>
                </a:solidFill>
                <a:latin typeface="Times New Roman" panose="02020603050405020304" pitchFamily="18" charset="0"/>
                <a:cs typeface="Times New Roman" panose="02020603050405020304" pitchFamily="18" charset="0"/>
              </a:rPr>
              <a:t>** </a:t>
            </a:r>
            <a:r>
              <a:rPr lang="en-US" sz="1600" b="1" i="1" dirty="0">
                <a:solidFill>
                  <a:srgbClr val="0070C0"/>
                </a:solidFill>
                <a:latin typeface="Times New Roman" panose="02020603050405020304" pitchFamily="18" charset="0"/>
                <a:cs typeface="Times New Roman" panose="02020603050405020304" pitchFamily="18" charset="0"/>
              </a:rPr>
              <a:t>E</a:t>
            </a:r>
            <a:r>
              <a:rPr lang="en-US" sz="1400" b="1" i="1" dirty="0">
                <a:solidFill>
                  <a:srgbClr val="0070C0"/>
                </a:solidFill>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b="1" dirty="0">
                <a:solidFill>
                  <a:srgbClr val="0070C0"/>
                </a:solidFill>
                <a:latin typeface="Times New Roman" panose="02020603050405020304" pitchFamily="18" charset="0"/>
                <a:cs typeface="Times New Roman" panose="02020603050405020304" pitchFamily="18" charset="0"/>
              </a:rPr>
              <a:t> </a:t>
            </a:r>
          </a:p>
        </p:txBody>
      </p:sp>
      <p:sp>
        <p:nvSpPr>
          <p:cNvPr id="5" name="Slide Number Placeholder 4">
            <a:extLst>
              <a:ext uri="{FF2B5EF4-FFF2-40B4-BE49-F238E27FC236}">
                <a16:creationId xmlns:a16="http://schemas.microsoft.com/office/drawing/2014/main" id="{2080D3BA-8459-4C93-A9B9-1F74F8BF95FC}"/>
              </a:ext>
            </a:extLst>
          </p:cNvPr>
          <p:cNvSpPr>
            <a:spLocks noGrp="1"/>
          </p:cNvSpPr>
          <p:nvPr>
            <p:ph type="sldNum" sz="quarter" idx="12"/>
          </p:nvPr>
        </p:nvSpPr>
        <p:spPr/>
        <p:txBody>
          <a:bodyPr/>
          <a:lstStyle/>
          <a:p>
            <a:fld id="{22A1B923-FE3D-4667-93FD-F1188A614F21}" type="slidenum">
              <a:rPr lang="en-US" smtClean="0"/>
              <a:t>3</a:t>
            </a:fld>
            <a:endParaRPr lang="en-US"/>
          </a:p>
        </p:txBody>
      </p:sp>
    </p:spTree>
    <p:extLst>
      <p:ext uri="{BB962C8B-B14F-4D97-AF65-F5344CB8AC3E}">
        <p14:creationId xmlns:p14="http://schemas.microsoft.com/office/powerpoint/2010/main" val="30535108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57AC6-6AA5-468F-A68F-9A6D5E948F83}"/>
              </a:ext>
            </a:extLst>
          </p:cNvPr>
          <p:cNvSpPr>
            <a:spLocks noGrp="1"/>
          </p:cNvSpPr>
          <p:nvPr>
            <p:ph type="title"/>
          </p:nvPr>
        </p:nvSpPr>
        <p:spPr/>
        <p:txBody>
          <a:bodyPr>
            <a:normAutofit fontScale="90000"/>
          </a:bodyPr>
          <a:lstStyle/>
          <a:p>
            <a:pPr algn="ctr"/>
            <a:r>
              <a:rPr lang="en-US" sz="3600" i="1" dirty="0"/>
              <a:t>Aspen Ski</a:t>
            </a:r>
            <a:br>
              <a:rPr lang="en-US" sz="3600" dirty="0"/>
            </a:br>
            <a:br>
              <a:rPr lang="en-US" sz="3600" dirty="0"/>
            </a:br>
            <a:r>
              <a:rPr lang="en-US" sz="3600" dirty="0"/>
              <a:t>Focus Today: General Section 2 standards</a:t>
            </a:r>
            <a:br>
              <a:rPr lang="en-US" sz="3600" dirty="0"/>
            </a:br>
            <a:br>
              <a:rPr lang="en-US" sz="3600" dirty="0"/>
            </a:br>
            <a:r>
              <a:rPr lang="en-US" sz="3600" dirty="0"/>
              <a:t>Specific application to unilateral </a:t>
            </a:r>
            <a:br>
              <a:rPr lang="en-US" sz="3600" dirty="0"/>
            </a:br>
            <a:r>
              <a:rPr lang="en-US" sz="3600" dirty="0"/>
              <a:t>“Refusal to Deal” law in Topic 21 </a:t>
            </a:r>
          </a:p>
        </p:txBody>
      </p:sp>
      <p:sp>
        <p:nvSpPr>
          <p:cNvPr id="3" name="Text Placeholder 2">
            <a:extLst>
              <a:ext uri="{FF2B5EF4-FFF2-40B4-BE49-F238E27FC236}">
                <a16:creationId xmlns:a16="http://schemas.microsoft.com/office/drawing/2014/main" id="{FA2C505F-814A-4526-875D-E1DC9CD50F2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E06F6692-D6D8-4FB2-919B-06B60573915E}"/>
              </a:ext>
            </a:extLst>
          </p:cNvPr>
          <p:cNvSpPr>
            <a:spLocks noGrp="1"/>
          </p:cNvSpPr>
          <p:nvPr>
            <p:ph type="sldNum" sz="quarter" idx="12"/>
          </p:nvPr>
        </p:nvSpPr>
        <p:spPr/>
        <p:txBody>
          <a:bodyPr/>
          <a:lstStyle/>
          <a:p>
            <a:fld id="{22A1B923-FE3D-4667-93FD-F1188A614F21}" type="slidenum">
              <a:rPr lang="en-US" smtClean="0"/>
              <a:t>30</a:t>
            </a:fld>
            <a:endParaRPr lang="en-US"/>
          </a:p>
        </p:txBody>
      </p:sp>
    </p:spTree>
    <p:extLst>
      <p:ext uri="{BB962C8B-B14F-4D97-AF65-F5344CB8AC3E}">
        <p14:creationId xmlns:p14="http://schemas.microsoft.com/office/powerpoint/2010/main" val="4441356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47584" y="328055"/>
            <a:ext cx="7772400" cy="737286"/>
          </a:xfrm>
        </p:spPr>
        <p:txBody>
          <a:bodyPr>
            <a:normAutofit fontScale="90000"/>
          </a:bodyPr>
          <a:lstStyle/>
          <a:p>
            <a:r>
              <a:rPr lang="en-US" sz="3600" i="1" dirty="0"/>
              <a:t>Aspen Skiing </a:t>
            </a:r>
            <a:r>
              <a:rPr lang="en-US" sz="3600" dirty="0"/>
              <a:t>(1985) </a:t>
            </a:r>
            <a:r>
              <a:rPr lang="en-US" sz="2200" i="1" dirty="0">
                <a:solidFill>
                  <a:srgbClr val="00B0F0"/>
                </a:solidFill>
              </a:rPr>
              <a:t>(p. 518) </a:t>
            </a:r>
            <a:br>
              <a:rPr lang="en-US" sz="2800" dirty="0"/>
            </a:br>
            <a:endParaRPr lang="en-US" sz="3600" dirty="0"/>
          </a:p>
        </p:txBody>
      </p:sp>
      <p:sp>
        <p:nvSpPr>
          <p:cNvPr id="21507" name="Content Placeholder 2"/>
          <p:cNvSpPr>
            <a:spLocks noGrp="1"/>
          </p:cNvSpPr>
          <p:nvPr>
            <p:ph idx="1"/>
          </p:nvPr>
        </p:nvSpPr>
        <p:spPr>
          <a:xfrm>
            <a:off x="1193074" y="1377778"/>
            <a:ext cx="8263965" cy="5031260"/>
          </a:xfrm>
        </p:spPr>
        <p:txBody>
          <a:bodyPr>
            <a:normAutofit/>
          </a:bodyPr>
          <a:lstStyle/>
          <a:p>
            <a:r>
              <a:rPr lang="en-US" sz="2400" dirty="0">
                <a:latin typeface="Times New Roman" panose="02020603050405020304" pitchFamily="18" charset="0"/>
                <a:cs typeface="Times New Roman" panose="02020603050405020304" pitchFamily="18" charset="0"/>
              </a:rPr>
              <a:t>Classic Narrative</a:t>
            </a:r>
          </a:p>
          <a:p>
            <a:pPr lvl="1"/>
            <a:r>
              <a:rPr lang="en-US" sz="2000" dirty="0">
                <a:latin typeface="Times New Roman" panose="02020603050405020304" pitchFamily="18" charset="0"/>
                <a:cs typeface="Times New Roman" panose="02020603050405020304" pitchFamily="18" charset="0"/>
              </a:rPr>
              <a:t>Predator: My small rival was weak and failed on its own</a:t>
            </a:r>
          </a:p>
          <a:p>
            <a:pPr lvl="1"/>
            <a:r>
              <a:rPr lang="en-US" sz="2000" dirty="0">
                <a:latin typeface="Times New Roman" panose="02020603050405020304" pitchFamily="18" charset="0"/>
                <a:cs typeface="Times New Roman" panose="02020603050405020304" pitchFamily="18" charset="0"/>
              </a:rPr>
              <a:t>Prey: My dominant rival made it harder for me to compete</a:t>
            </a:r>
          </a:p>
          <a:p>
            <a:r>
              <a:rPr lang="en-US" sz="2400" dirty="0">
                <a:latin typeface="Times New Roman" panose="02020603050405020304" pitchFamily="18" charset="0"/>
                <a:cs typeface="Times New Roman" panose="02020603050405020304" pitchFamily="18" charset="0"/>
              </a:rPr>
              <a:t>Key Facts</a:t>
            </a:r>
          </a:p>
          <a:p>
            <a:pPr lvl="1"/>
            <a:r>
              <a:rPr lang="en-US" sz="2000" dirty="0">
                <a:latin typeface="Times New Roman" panose="02020603050405020304" pitchFamily="18" charset="0"/>
                <a:cs typeface="Times New Roman" panose="02020603050405020304" pitchFamily="18" charset="0"/>
              </a:rPr>
              <a:t>Private treble damage action by rival against dominant firm</a:t>
            </a:r>
          </a:p>
          <a:p>
            <a:pPr lvl="1"/>
            <a:r>
              <a:rPr lang="en-US" sz="2000" dirty="0">
                <a:latin typeface="Times New Roman" panose="02020603050405020304" pitchFamily="18" charset="0"/>
                <a:cs typeface="Times New Roman" panose="02020603050405020304" pitchFamily="18" charset="0"/>
              </a:rPr>
              <a:t>Prior history of cooperation; Dominant firm then refused to continue joint marketing/cooperation; Characteristics of “the market”? </a:t>
            </a:r>
          </a:p>
          <a:p>
            <a:pPr lvl="1"/>
            <a:r>
              <a:rPr lang="en-US" sz="2000" dirty="0">
                <a:latin typeface="Times New Roman" panose="02020603050405020304" pitchFamily="18" charset="0"/>
                <a:cs typeface="Times New Roman" panose="02020603050405020304" pitchFamily="18" charset="0"/>
              </a:rPr>
              <a:t>Dominant firm also refused to sell “inputs” to rival that it sold to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non-competitors</a:t>
            </a:r>
          </a:p>
          <a:p>
            <a:r>
              <a:rPr lang="en-US" sz="2400" dirty="0">
                <a:latin typeface="Times New Roman" panose="02020603050405020304" pitchFamily="18" charset="0"/>
                <a:cs typeface="Times New Roman" panose="02020603050405020304" pitchFamily="18" charset="0"/>
              </a:rPr>
              <a:t>Limited Issues at Court</a:t>
            </a:r>
          </a:p>
          <a:p>
            <a:pPr lvl="1"/>
            <a:r>
              <a:rPr lang="en-US" sz="2000" dirty="0">
                <a:latin typeface="Times New Roman" panose="02020603050405020304" pitchFamily="18" charset="0"/>
                <a:cs typeface="Times New Roman" panose="02020603050405020304" pitchFamily="18" charset="0"/>
              </a:rPr>
              <a:t>Monopoly power (and market definition) issue dropped below</a:t>
            </a:r>
          </a:p>
          <a:p>
            <a:pPr lvl="1"/>
            <a:r>
              <a:rPr lang="en-US" sz="2000" dirty="0">
                <a:latin typeface="Times New Roman" panose="02020603050405020304" pitchFamily="18" charset="0"/>
                <a:cs typeface="Times New Roman" panose="02020603050405020304" pitchFamily="18" charset="0"/>
              </a:rPr>
              <a:t>Justifications at Court limited to “no duty to deal”</a:t>
            </a:r>
          </a:p>
          <a:p>
            <a:pPr algn="r"/>
            <a:endParaRPr lang="en-US" sz="2400" dirty="0">
              <a:latin typeface="Times New Roman" panose="02020603050405020304" pitchFamily="18" charset="0"/>
              <a:cs typeface="Times New Roman" panose="02020603050405020304" pitchFamily="18" charset="0"/>
            </a:endParaRPr>
          </a:p>
        </p:txBody>
      </p:sp>
      <p:sp>
        <p:nvSpPr>
          <p:cNvPr id="21508" name="Slide Number Placeholder 3"/>
          <p:cNvSpPr>
            <a:spLocks noGrp="1"/>
          </p:cNvSpPr>
          <p:nvPr>
            <p:ph type="sldNum" sz="quarter" idx="12"/>
          </p:nvPr>
        </p:nvSpPr>
        <p:spPr>
          <a:noFill/>
        </p:spPr>
        <p:txBody>
          <a:bodyPr/>
          <a:lstStyle/>
          <a:p>
            <a:fld id="{7F627F68-51F4-4601-8DE2-C37D19C4F17E}" type="slidenum">
              <a:rPr lang="en-US" smtClean="0"/>
              <a:pPr/>
              <a:t>31</a:t>
            </a:fld>
            <a:endParaRPr lang="en-US"/>
          </a:p>
        </p:txBody>
      </p:sp>
      <p:pic>
        <p:nvPicPr>
          <p:cNvPr id="2" name="Picture 1"/>
          <p:cNvPicPr>
            <a:picLocks noChangeAspect="1"/>
          </p:cNvPicPr>
          <p:nvPr/>
        </p:nvPicPr>
        <p:blipFill>
          <a:blip r:embed="rId3"/>
          <a:stretch>
            <a:fillRect/>
          </a:stretch>
        </p:blipFill>
        <p:spPr>
          <a:xfrm>
            <a:off x="9457039" y="448962"/>
            <a:ext cx="2390775" cy="1914525"/>
          </a:xfrm>
          <a:prstGeom prst="rect">
            <a:avLst/>
          </a:prstGeom>
        </p:spPr>
      </p:pic>
    </p:spTree>
    <p:extLst>
      <p:ext uri="{BB962C8B-B14F-4D97-AF65-F5344CB8AC3E}">
        <p14:creationId xmlns:p14="http://schemas.microsoft.com/office/powerpoint/2010/main" val="24487868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75420-61C4-4D1C-B614-35A99FD8D338}"/>
              </a:ext>
            </a:extLst>
          </p:cNvPr>
          <p:cNvSpPr>
            <a:spLocks noGrp="1"/>
          </p:cNvSpPr>
          <p:nvPr>
            <p:ph type="title"/>
          </p:nvPr>
        </p:nvSpPr>
        <p:spPr/>
        <p:txBody>
          <a:bodyPr/>
          <a:lstStyle/>
          <a:p>
            <a:r>
              <a:rPr lang="en-US" dirty="0"/>
              <a:t>What Was </a:t>
            </a:r>
            <a:r>
              <a:rPr lang="en-US" dirty="0" err="1"/>
              <a:t>SkiCo’s</a:t>
            </a:r>
            <a:r>
              <a:rPr lang="en-US" dirty="0"/>
              <a:t> Allegedly Bad Conduct</a:t>
            </a:r>
          </a:p>
        </p:txBody>
      </p:sp>
      <p:sp>
        <p:nvSpPr>
          <p:cNvPr id="3" name="Content Placeholder 2">
            <a:extLst>
              <a:ext uri="{FF2B5EF4-FFF2-40B4-BE49-F238E27FC236}">
                <a16:creationId xmlns:a16="http://schemas.microsoft.com/office/drawing/2014/main" id="{FD63143E-A218-447D-8A56-3F4D31A511B1}"/>
              </a:ext>
            </a:extLst>
          </p:cNvPr>
          <p:cNvSpPr>
            <a:spLocks noGrp="1"/>
          </p:cNvSpPr>
          <p:nvPr>
            <p:ph idx="1"/>
          </p:nvPr>
        </p:nvSpPr>
        <p:spPr>
          <a:xfrm>
            <a:off x="716280" y="1603692"/>
            <a:ext cx="10515600" cy="3650615"/>
          </a:xfrm>
        </p:spPr>
        <p:txBody>
          <a:bodyPr>
            <a:normAutofit fontScale="85000" lnSpcReduction="10000"/>
          </a:bodyPr>
          <a:lstStyle/>
          <a:p>
            <a:r>
              <a:rPr lang="en-US" dirty="0"/>
              <a:t>Withdraw from joint all-mountain pass</a:t>
            </a:r>
          </a:p>
          <a:p>
            <a:pPr lvl="1"/>
            <a:r>
              <a:rPr lang="en-US" dirty="0"/>
              <a:t>Demand disproportionate share of revenue; Make offer Highlands could not accept</a:t>
            </a:r>
          </a:p>
          <a:p>
            <a:pPr lvl="1"/>
            <a:r>
              <a:rPr lang="en-US" dirty="0"/>
              <a:t>Cf. Willing to have joint tickets at other resorts</a:t>
            </a:r>
          </a:p>
          <a:p>
            <a:pPr lvl="1"/>
            <a:r>
              <a:rPr lang="en-US" sz="2600" i="1" dirty="0">
                <a:solidFill>
                  <a:srgbClr val="C00000"/>
                </a:solidFill>
              </a:rPr>
              <a:t>Query: </a:t>
            </a:r>
            <a:r>
              <a:rPr lang="en-US" sz="2200" i="1" dirty="0">
                <a:solidFill>
                  <a:srgbClr val="C00000"/>
                </a:solidFill>
              </a:rPr>
              <a:t>Where have we previously studied the equivalent of all-mountain joint ticket?</a:t>
            </a:r>
          </a:p>
          <a:p>
            <a:r>
              <a:rPr lang="en-US" dirty="0"/>
              <a:t>Refuse to accept Highlands vouchers</a:t>
            </a:r>
          </a:p>
          <a:p>
            <a:r>
              <a:rPr lang="en-US" dirty="0"/>
              <a:t>Refuse to sell Highlands tickets in bulk even at retail prices</a:t>
            </a:r>
          </a:p>
          <a:p>
            <a:pPr lvl="1"/>
            <a:r>
              <a:rPr lang="en-US" dirty="0"/>
              <a:t>Sold bulk tickets to others (non-competitors) at a wholesale discount </a:t>
            </a:r>
          </a:p>
          <a:p>
            <a:r>
              <a:rPr lang="en-US" dirty="0"/>
              <a:t>Raise its own retail prices</a:t>
            </a:r>
          </a:p>
          <a:p>
            <a:pPr lvl="1"/>
            <a:r>
              <a:rPr lang="en-US" dirty="0"/>
              <a:t>Query: how could this be exclusionary, as opposed to an anticompetitive effect of its conduct? </a:t>
            </a:r>
          </a:p>
          <a:p>
            <a:r>
              <a:rPr lang="en-US" dirty="0"/>
              <a:t>Deceptive ads at airport</a:t>
            </a:r>
          </a:p>
        </p:txBody>
      </p:sp>
      <p:sp>
        <p:nvSpPr>
          <p:cNvPr id="4" name="TextBox 3">
            <a:extLst>
              <a:ext uri="{FF2B5EF4-FFF2-40B4-BE49-F238E27FC236}">
                <a16:creationId xmlns:a16="http://schemas.microsoft.com/office/drawing/2014/main" id="{CCE201D4-2FA0-4F95-9361-2E1DD45595CA}"/>
              </a:ext>
            </a:extLst>
          </p:cNvPr>
          <p:cNvSpPr txBox="1"/>
          <p:nvPr/>
        </p:nvSpPr>
        <p:spPr>
          <a:xfrm>
            <a:off x="2296160" y="5661878"/>
            <a:ext cx="7203440" cy="954107"/>
          </a:xfrm>
          <a:prstGeom prst="rect">
            <a:avLst/>
          </a:prstGeom>
          <a:noFill/>
        </p:spPr>
        <p:txBody>
          <a:bodyPr wrap="square" rtlCol="0">
            <a:spAutoFit/>
          </a:bodyPr>
          <a:lstStyle/>
          <a:p>
            <a:r>
              <a:rPr lang="en-US" sz="2800" b="1" i="1" u="sng" dirty="0">
                <a:solidFill>
                  <a:srgbClr val="C00000"/>
                </a:solidFill>
              </a:rPr>
              <a:t>Query</a:t>
            </a:r>
            <a:r>
              <a:rPr lang="en-US" sz="2800" b="1" i="1" dirty="0">
                <a:solidFill>
                  <a:srgbClr val="C00000"/>
                </a:solidFill>
              </a:rPr>
              <a:t>: Which conduct allegations do you find more compelling? Least compelling? </a:t>
            </a:r>
          </a:p>
        </p:txBody>
      </p:sp>
      <p:sp>
        <p:nvSpPr>
          <p:cNvPr id="5" name="Slide Number Placeholder 4">
            <a:extLst>
              <a:ext uri="{FF2B5EF4-FFF2-40B4-BE49-F238E27FC236}">
                <a16:creationId xmlns:a16="http://schemas.microsoft.com/office/drawing/2014/main" id="{E72D7915-425E-4066-B29F-39C345410301}"/>
              </a:ext>
            </a:extLst>
          </p:cNvPr>
          <p:cNvSpPr>
            <a:spLocks noGrp="1"/>
          </p:cNvSpPr>
          <p:nvPr>
            <p:ph type="sldNum" sz="quarter" idx="12"/>
          </p:nvPr>
        </p:nvSpPr>
        <p:spPr/>
        <p:txBody>
          <a:bodyPr/>
          <a:lstStyle/>
          <a:p>
            <a:fld id="{22A1B923-FE3D-4667-93FD-F1188A614F21}" type="slidenum">
              <a:rPr lang="en-US" smtClean="0"/>
              <a:t>32</a:t>
            </a:fld>
            <a:endParaRPr lang="en-US"/>
          </a:p>
        </p:txBody>
      </p:sp>
    </p:spTree>
    <p:extLst>
      <p:ext uri="{BB962C8B-B14F-4D97-AF65-F5344CB8AC3E}">
        <p14:creationId xmlns:p14="http://schemas.microsoft.com/office/powerpoint/2010/main" val="34358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34678" y="1483447"/>
            <a:ext cx="4516394" cy="5099915"/>
          </a:xfrm>
        </p:spPr>
        <p:txBody>
          <a:bodyPr>
            <a:normAutofit lnSpcReduction="10000"/>
          </a:bodyPr>
          <a:lstStyle/>
          <a:p>
            <a:pPr marL="0" indent="0">
              <a:buNone/>
            </a:pPr>
            <a:r>
              <a:rPr lang="en-US" sz="2000" b="1" u="sng" dirty="0">
                <a:latin typeface="Times New Roman" panose="02020603050405020304" pitchFamily="18" charset="0"/>
                <a:cs typeface="Times New Roman" panose="02020603050405020304" pitchFamily="18" charset="0"/>
              </a:rPr>
              <a:t>Framework for Applying </a:t>
            </a:r>
            <a:r>
              <a:rPr lang="en-US" sz="2000" b="1" u="sng" dirty="0"/>
              <a:t>§</a:t>
            </a:r>
            <a:r>
              <a:rPr lang="en-US" u="sng" dirty="0"/>
              <a:t> </a:t>
            </a:r>
            <a:r>
              <a:rPr lang="en-US" sz="2000" b="1" u="sng" dirty="0">
                <a:latin typeface="Times New Roman" panose="02020603050405020304" pitchFamily="18" charset="0"/>
                <a:cs typeface="Times New Roman" panose="02020603050405020304" pitchFamily="18" charset="0"/>
              </a:rPr>
              <a:t>2 </a:t>
            </a:r>
            <a:r>
              <a:rPr lang="en-US" sz="1800" b="1" i="1" u="sng" dirty="0">
                <a:solidFill>
                  <a:srgbClr val="00B0F0"/>
                </a:solidFill>
                <a:latin typeface="Times New Roman" panose="02020603050405020304" pitchFamily="18" charset="0"/>
                <a:cs typeface="Times New Roman" panose="02020603050405020304" pitchFamily="18" charset="0"/>
              </a:rPr>
              <a:t>(p. 524) </a:t>
            </a:r>
            <a:endParaRPr lang="en-US" sz="2000" b="1" i="1" u="sng" dirty="0">
              <a:solidFill>
                <a:srgbClr val="00B0F0"/>
              </a:solidFill>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Power + Conduct </a:t>
            </a:r>
            <a:r>
              <a:rPr lang="en-US" sz="1800" i="1" dirty="0">
                <a:solidFill>
                  <a:srgbClr val="00B0F0"/>
                </a:solidFill>
                <a:latin typeface="Times New Roman" panose="02020603050405020304" pitchFamily="18" charset="0"/>
                <a:cs typeface="Times New Roman" panose="02020603050405020304" pitchFamily="18" charset="0"/>
              </a:rPr>
              <a:t>(p. 526)</a:t>
            </a:r>
            <a:endParaRPr lang="en-US" sz="2200" i="1" dirty="0">
              <a:solidFill>
                <a:srgbClr val="00B0F0"/>
              </a:solidFill>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But, Power not at issue at Court</a:t>
            </a:r>
          </a:p>
          <a:p>
            <a:r>
              <a:rPr lang="en-US" sz="2200" dirty="0">
                <a:latin typeface="Times New Roman" panose="02020603050405020304" pitchFamily="18" charset="0"/>
                <a:cs typeface="Times New Roman" panose="02020603050405020304" pitchFamily="18" charset="0"/>
              </a:rPr>
              <a:t>No “duty to cooperate” </a:t>
            </a:r>
          </a:p>
          <a:p>
            <a:pPr lvl="1"/>
            <a:r>
              <a:rPr lang="en-US" sz="2000" i="1" dirty="0">
                <a:solidFill>
                  <a:srgbClr val="C00000"/>
                </a:solidFill>
                <a:latin typeface="Times New Roman" panose="02020603050405020304" pitchFamily="18" charset="0"/>
                <a:cs typeface="Times New Roman" panose="02020603050405020304" pitchFamily="18" charset="0"/>
              </a:rPr>
              <a:t>But Colgate</a:t>
            </a:r>
            <a:r>
              <a:rPr lang="en-US" sz="2000" dirty="0">
                <a:solidFill>
                  <a:srgbClr val="C00000"/>
                </a:solidFill>
                <a:latin typeface="Times New Roman" panose="02020603050405020304" pitchFamily="18" charset="0"/>
                <a:cs typeface="Times New Roman" panose="02020603050405020304" pitchFamily="18" charset="0"/>
              </a:rPr>
              <a:t> is qualified (note use of </a:t>
            </a:r>
            <a:r>
              <a:rPr lang="en-US" sz="2000" i="1" dirty="0">
                <a:solidFill>
                  <a:srgbClr val="C00000"/>
                </a:solidFill>
                <a:latin typeface="Times New Roman" panose="02020603050405020304" pitchFamily="18" charset="0"/>
                <a:cs typeface="Times New Roman" panose="02020603050405020304" pitchFamily="18" charset="0"/>
              </a:rPr>
              <a:t>Lorain Journal</a:t>
            </a:r>
            <a:r>
              <a:rPr lang="en-US" sz="2000" dirty="0">
                <a:solidFill>
                  <a:srgbClr val="C00000"/>
                </a:solidFill>
                <a:latin typeface="Times New Roman" panose="02020603050405020304" pitchFamily="18" charset="0"/>
                <a:cs typeface="Times New Roman" panose="02020603050405020304" pitchFamily="18" charset="0"/>
              </a:rPr>
              <a:t>)</a:t>
            </a:r>
          </a:p>
          <a:p>
            <a:pPr lvl="1"/>
            <a:r>
              <a:rPr lang="en-US" sz="2000" i="1" dirty="0">
                <a:solidFill>
                  <a:srgbClr val="C00000"/>
                </a:solidFill>
                <a:latin typeface="Times New Roman" panose="02020603050405020304" pitchFamily="18" charset="0"/>
                <a:cs typeface="Times New Roman" panose="02020603050405020304" pitchFamily="18" charset="0"/>
              </a:rPr>
              <a:t>And, “Change in pattern of distribution” is important </a:t>
            </a:r>
          </a:p>
          <a:p>
            <a:r>
              <a:rPr lang="en-US" sz="2200" dirty="0"/>
              <a:t>Examine (1) impact on rival, (2) impact on consumers (</a:t>
            </a:r>
            <a:r>
              <a:rPr lang="en-US" sz="2200" dirty="0">
                <a:latin typeface="Times New Roman" panose="02020603050405020304" pitchFamily="18" charset="0"/>
                <a:cs typeface="Times New Roman" panose="02020603050405020304" pitchFamily="18" charset="0"/>
              </a:rPr>
              <a:t>competition</a:t>
            </a:r>
            <a:r>
              <a:rPr lang="en-US" sz="2200" dirty="0"/>
              <a:t>) &amp; (3) justifications </a:t>
            </a:r>
          </a:p>
          <a:p>
            <a:pPr lvl="1"/>
            <a:r>
              <a:rPr lang="en-US" sz="2000" dirty="0"/>
              <a:t>~ </a:t>
            </a:r>
            <a:r>
              <a:rPr lang="en-US" sz="2000" dirty="0" err="1"/>
              <a:t>ROR</a:t>
            </a:r>
            <a:r>
              <a:rPr lang="en-US" sz="2000" dirty="0"/>
              <a:t>? </a:t>
            </a:r>
          </a:p>
          <a:p>
            <a:pPr lvl="1"/>
            <a:r>
              <a:rPr lang="en-US" sz="2000" dirty="0"/>
              <a:t>RRC framework? </a:t>
            </a:r>
            <a:r>
              <a:rPr lang="en-US" sz="2000" dirty="0">
                <a:solidFill>
                  <a:srgbClr val="00B0F0"/>
                </a:solidFill>
              </a:rPr>
              <a:t>(</a:t>
            </a:r>
            <a:r>
              <a:rPr lang="en-US" sz="2000" i="1" dirty="0">
                <a:solidFill>
                  <a:srgbClr val="00B0F0"/>
                </a:solidFill>
                <a:latin typeface="Times New Roman" panose="02020603050405020304" pitchFamily="18" charset="0"/>
                <a:cs typeface="Times New Roman" panose="02020603050405020304" pitchFamily="18" charset="0"/>
              </a:rPr>
              <a:t>See p.526, n.31)</a:t>
            </a:r>
          </a:p>
          <a:p>
            <a:pPr lvl="1"/>
            <a:r>
              <a:rPr lang="en-US" sz="2000" dirty="0">
                <a:latin typeface="Times New Roman" panose="02020603050405020304" pitchFamily="18" charset="0"/>
                <a:cs typeface="Times New Roman" panose="02020603050405020304" pitchFamily="18" charset="0"/>
              </a:rPr>
              <a:t>Also - “Profit sacrifice” language </a:t>
            </a:r>
          </a:p>
        </p:txBody>
      </p:sp>
      <p:sp>
        <p:nvSpPr>
          <p:cNvPr id="5" name="Content Placeholder 4"/>
          <p:cNvSpPr>
            <a:spLocks noGrp="1"/>
          </p:cNvSpPr>
          <p:nvPr>
            <p:ph sz="half" idx="2"/>
          </p:nvPr>
        </p:nvSpPr>
        <p:spPr>
          <a:xfrm>
            <a:off x="5827148" y="1600200"/>
            <a:ext cx="4405183" cy="4282440"/>
          </a:xfrm>
        </p:spPr>
        <p:txBody>
          <a:bodyPr>
            <a:normAutofit lnSpcReduction="10000"/>
          </a:bodyPr>
          <a:lstStyle/>
          <a:p>
            <a:pPr marL="0" indent="0">
              <a:buNone/>
            </a:pPr>
            <a:r>
              <a:rPr lang="en-US" sz="2000" b="1" u="sng" dirty="0"/>
              <a:t>Definition of  Exclusionary </a:t>
            </a:r>
            <a:r>
              <a:rPr lang="en-US" sz="1800" b="1" i="1" u="sng" dirty="0">
                <a:solidFill>
                  <a:srgbClr val="00B0F0"/>
                </a:solidFill>
              </a:rPr>
              <a:t>(p. 527) </a:t>
            </a:r>
            <a:endParaRPr lang="en-US" sz="2000" i="1" u="sng" dirty="0">
              <a:solidFill>
                <a:srgbClr val="00B0F0"/>
              </a:solidFill>
            </a:endParaRPr>
          </a:p>
          <a:p>
            <a:r>
              <a:rPr lang="en-US" sz="2000" dirty="0"/>
              <a:t>Competition on some basis </a:t>
            </a:r>
            <a:br>
              <a:rPr lang="en-US" sz="2000" dirty="0"/>
            </a:br>
            <a:r>
              <a:rPr lang="en-US" sz="2000" dirty="0">
                <a:solidFill>
                  <a:srgbClr val="C00000"/>
                </a:solidFill>
              </a:rPr>
              <a:t>“</a:t>
            </a:r>
            <a:r>
              <a:rPr lang="en-US" sz="2000" b="1" i="1" dirty="0">
                <a:solidFill>
                  <a:srgbClr val="C00000"/>
                </a:solidFill>
              </a:rPr>
              <a:t>other than efficiency</a:t>
            </a:r>
            <a:r>
              <a:rPr lang="en-US" sz="2000" dirty="0">
                <a:solidFill>
                  <a:srgbClr val="C00000"/>
                </a:solidFill>
              </a:rPr>
              <a:t>”</a:t>
            </a:r>
          </a:p>
          <a:p>
            <a:r>
              <a:rPr lang="en-US" sz="2000" dirty="0"/>
              <a:t>Impair competition in an </a:t>
            </a:r>
            <a:r>
              <a:rPr lang="en-US" sz="2000" dirty="0">
                <a:solidFill>
                  <a:srgbClr val="C00000"/>
                </a:solidFill>
              </a:rPr>
              <a:t>“</a:t>
            </a:r>
            <a:r>
              <a:rPr lang="en-US" sz="2000" b="1" i="1" dirty="0">
                <a:solidFill>
                  <a:srgbClr val="C00000"/>
                </a:solidFill>
              </a:rPr>
              <a:t>unnecessarily restrictive way</a:t>
            </a:r>
            <a:r>
              <a:rPr lang="en-US" sz="2000" dirty="0">
                <a:solidFill>
                  <a:srgbClr val="C00000"/>
                </a:solidFill>
              </a:rPr>
              <a:t>”</a:t>
            </a:r>
            <a:br>
              <a:rPr lang="en-US" sz="2000" dirty="0">
                <a:solidFill>
                  <a:srgbClr val="C00000"/>
                </a:solidFill>
              </a:rPr>
            </a:br>
            <a:endParaRPr lang="en-US" sz="2000" dirty="0">
              <a:solidFill>
                <a:srgbClr val="C00000"/>
              </a:solidFill>
            </a:endParaRPr>
          </a:p>
          <a:p>
            <a:pPr marL="0" indent="0">
              <a:buNone/>
            </a:pPr>
            <a:r>
              <a:rPr lang="en-US" sz="2000" b="1" i="1" dirty="0">
                <a:solidFill>
                  <a:srgbClr val="C00000"/>
                </a:solidFill>
              </a:rPr>
              <a:t>(Note reliance on Bork quotes)</a:t>
            </a:r>
          </a:p>
          <a:p>
            <a:pPr marL="0" indent="0">
              <a:buNone/>
            </a:pPr>
            <a:br>
              <a:rPr lang="en-US" sz="2000" dirty="0"/>
            </a:br>
            <a:endParaRPr lang="en-US" sz="2000" dirty="0"/>
          </a:p>
          <a:p>
            <a:pPr marL="0" indent="0">
              <a:buNone/>
            </a:pPr>
            <a:r>
              <a:rPr lang="en-US" sz="2000" b="1" u="sng" dirty="0"/>
              <a:t>Resolution</a:t>
            </a:r>
          </a:p>
          <a:p>
            <a:pPr marL="0" indent="0">
              <a:buNone/>
            </a:pPr>
            <a:r>
              <a:rPr lang="en-US" sz="2000" dirty="0"/>
              <a:t>In </a:t>
            </a:r>
            <a:r>
              <a:rPr lang="en-US" sz="2000" i="1" dirty="0"/>
              <a:t>Trinko (2004)</a:t>
            </a:r>
            <a:r>
              <a:rPr lang="en-US" sz="2000" dirty="0"/>
              <a:t>, Court would later describe </a:t>
            </a:r>
            <a:r>
              <a:rPr lang="en-US" sz="2000" i="1" dirty="0"/>
              <a:t>Aspen</a:t>
            </a:r>
            <a:r>
              <a:rPr lang="en-US" sz="2000" dirty="0"/>
              <a:t> as at the “outer boundaries” of Section 2 </a:t>
            </a:r>
            <a:r>
              <a:rPr lang="en-US" sz="2000" i="1" dirty="0"/>
              <a:t>(see Topic 21</a:t>
            </a:r>
          </a:p>
        </p:txBody>
      </p:sp>
      <p:sp>
        <p:nvSpPr>
          <p:cNvPr id="4" name="Slide Number Placeholder 3"/>
          <p:cNvSpPr>
            <a:spLocks noGrp="1"/>
          </p:cNvSpPr>
          <p:nvPr>
            <p:ph type="sldNum" sz="quarter" idx="12"/>
          </p:nvPr>
        </p:nvSpPr>
        <p:spPr/>
        <p:txBody>
          <a:bodyPr/>
          <a:lstStyle/>
          <a:p>
            <a:pPr>
              <a:defRPr/>
            </a:pPr>
            <a:fld id="{0AAC0177-C00A-49A8-8069-81D570C6A079}" type="slidenum">
              <a:rPr lang="en-US" smtClean="0"/>
              <a:pPr>
                <a:defRPr/>
              </a:pPr>
              <a:t>33</a:t>
            </a:fld>
            <a:endParaRPr lang="en-US"/>
          </a:p>
        </p:txBody>
      </p:sp>
      <p:sp>
        <p:nvSpPr>
          <p:cNvPr id="7" name="Title 6"/>
          <p:cNvSpPr>
            <a:spLocks noGrp="1"/>
          </p:cNvSpPr>
          <p:nvPr>
            <p:ph type="title"/>
          </p:nvPr>
        </p:nvSpPr>
        <p:spPr>
          <a:xfrm>
            <a:off x="653398" y="198842"/>
            <a:ext cx="10515600" cy="1325563"/>
          </a:xfrm>
        </p:spPr>
        <p:txBody>
          <a:bodyPr>
            <a:normAutofit/>
          </a:bodyPr>
          <a:lstStyle/>
          <a:p>
            <a:r>
              <a:rPr lang="en-US" sz="3200" dirty="0"/>
              <a:t>Legal Analysis: Summary</a:t>
            </a:r>
            <a:endParaRPr lang="en-US" sz="3600" dirty="0"/>
          </a:p>
        </p:txBody>
      </p:sp>
    </p:spTree>
    <p:extLst>
      <p:ext uri="{BB962C8B-B14F-4D97-AF65-F5344CB8AC3E}">
        <p14:creationId xmlns:p14="http://schemas.microsoft.com/office/powerpoint/2010/main" val="4749853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916E6-7825-4959-9E29-928D3C0EC84E}"/>
              </a:ext>
            </a:extLst>
          </p:cNvPr>
          <p:cNvSpPr>
            <a:spLocks noGrp="1"/>
          </p:cNvSpPr>
          <p:nvPr>
            <p:ph type="title"/>
          </p:nvPr>
        </p:nvSpPr>
        <p:spPr/>
        <p:txBody>
          <a:bodyPr/>
          <a:lstStyle/>
          <a:p>
            <a:r>
              <a:rPr lang="en-US" dirty="0"/>
              <a:t>Key Quotes</a:t>
            </a:r>
          </a:p>
        </p:txBody>
      </p:sp>
      <p:sp>
        <p:nvSpPr>
          <p:cNvPr id="3" name="Content Placeholder 2">
            <a:extLst>
              <a:ext uri="{FF2B5EF4-FFF2-40B4-BE49-F238E27FC236}">
                <a16:creationId xmlns:a16="http://schemas.microsoft.com/office/drawing/2014/main" id="{9809B0FD-E230-46A1-B39C-9DB84371E5F2}"/>
              </a:ext>
            </a:extLst>
          </p:cNvPr>
          <p:cNvSpPr>
            <a:spLocks noGrp="1"/>
          </p:cNvSpPr>
          <p:nvPr>
            <p:ph idx="1"/>
          </p:nvPr>
        </p:nvSpPr>
        <p:spPr>
          <a:xfrm>
            <a:off x="838200" y="1581785"/>
            <a:ext cx="10515600" cy="4911090"/>
          </a:xfrm>
        </p:spPr>
        <p:txBody>
          <a:bodyPr>
            <a:normAutofit fontScale="85000" lnSpcReduction="20000"/>
          </a:bodyPr>
          <a:lstStyle/>
          <a:p>
            <a:r>
              <a:rPr lang="en-US" dirty="0"/>
              <a:t>Jury Instruction </a:t>
            </a:r>
            <a:r>
              <a:rPr lang="en-US" sz="2400" i="1" dirty="0">
                <a:solidFill>
                  <a:srgbClr val="00B0F0"/>
                </a:solidFill>
              </a:rPr>
              <a:t>(p.522)</a:t>
            </a:r>
            <a:endParaRPr lang="en-US" i="1" dirty="0">
              <a:solidFill>
                <a:srgbClr val="00B0F0"/>
              </a:solidFill>
            </a:endParaRPr>
          </a:p>
          <a:p>
            <a:pPr lvl="1"/>
            <a:r>
              <a:rPr lang="en-US" dirty="0"/>
              <a:t>Were policies …. </a:t>
            </a:r>
          </a:p>
          <a:p>
            <a:pPr lvl="1"/>
            <a:r>
              <a:rPr lang="en-US" dirty="0"/>
              <a:t>A consequence of superior product, superior business sense or historical element” …</a:t>
            </a:r>
            <a:endParaRPr lang="en-US" i="1" dirty="0"/>
          </a:p>
          <a:p>
            <a:pPr lvl="1"/>
            <a:r>
              <a:rPr lang="en-US" dirty="0"/>
              <a:t>Or, “designed primarily to further any domination of the relevant market.” (p. 522)</a:t>
            </a:r>
          </a:p>
          <a:p>
            <a:r>
              <a:rPr lang="en-US" dirty="0"/>
              <a:t>Re </a:t>
            </a:r>
            <a:r>
              <a:rPr lang="en-US" i="1" dirty="0"/>
              <a:t>Colgate</a:t>
            </a:r>
            <a:r>
              <a:rPr lang="en-US" dirty="0"/>
              <a:t>: “The absence of an unqualified duty to cooperate does not mean that … the decision may not have evidentiary significance or that it may not give rise to liability in some circumstances.” </a:t>
            </a:r>
            <a:r>
              <a:rPr lang="en-US" sz="2400" i="1" dirty="0">
                <a:solidFill>
                  <a:srgbClr val="00B0F0"/>
                </a:solidFill>
              </a:rPr>
              <a:t>(p.524)</a:t>
            </a:r>
            <a:endParaRPr lang="en-US" i="1" dirty="0">
              <a:solidFill>
                <a:srgbClr val="00B0F0"/>
              </a:solidFill>
            </a:endParaRPr>
          </a:p>
          <a:p>
            <a:r>
              <a:rPr lang="en-US" dirty="0"/>
              <a:t>“[t]here was apparently no valid business justification for refusing to accept the coupons.” </a:t>
            </a:r>
            <a:r>
              <a:rPr lang="en-US" sz="2400" i="1" dirty="0">
                <a:solidFill>
                  <a:srgbClr val="00B0F0"/>
                </a:solidFill>
              </a:rPr>
              <a:t>(p.523)</a:t>
            </a:r>
            <a:endParaRPr lang="en-US" i="1" dirty="0">
              <a:solidFill>
                <a:srgbClr val="00B0F0"/>
              </a:solidFill>
            </a:endParaRPr>
          </a:p>
          <a:p>
            <a:r>
              <a:rPr lang="en-US" dirty="0"/>
              <a:t>“The jury may well have concluded that Ski Co. elected to forgo these short-run benefits because it was more interested in reducing competition … by harming its smaller competitor.” </a:t>
            </a:r>
            <a:r>
              <a:rPr lang="en-US" sz="2400" i="1" dirty="0">
                <a:solidFill>
                  <a:srgbClr val="00B0F0"/>
                </a:solidFill>
              </a:rPr>
              <a:t>(p. 529)</a:t>
            </a:r>
            <a:endParaRPr lang="en-US" i="1" dirty="0">
              <a:solidFill>
                <a:srgbClr val="00B0F0"/>
              </a:solidFill>
            </a:endParaRPr>
          </a:p>
          <a:p>
            <a:r>
              <a:rPr lang="en-US" dirty="0"/>
              <a:t>“[T]he evidence supports an inference that Ski Co. was not motivated by efficiency concerns and that it was willing to sacrifice short-run benefits and consumer goodwill in exchange for perceived long-run impact on its smaller rival.” </a:t>
            </a:r>
            <a:r>
              <a:rPr lang="en-US" i="1" dirty="0">
                <a:solidFill>
                  <a:srgbClr val="00B0F0"/>
                </a:solidFill>
              </a:rPr>
              <a:t>(p.530)</a:t>
            </a:r>
          </a:p>
        </p:txBody>
      </p:sp>
      <p:sp>
        <p:nvSpPr>
          <p:cNvPr id="4" name="Slide Number Placeholder 3">
            <a:extLst>
              <a:ext uri="{FF2B5EF4-FFF2-40B4-BE49-F238E27FC236}">
                <a16:creationId xmlns:a16="http://schemas.microsoft.com/office/drawing/2014/main" id="{DB98D042-63E6-4412-A764-72E08A79EF86}"/>
              </a:ext>
            </a:extLst>
          </p:cNvPr>
          <p:cNvSpPr>
            <a:spLocks noGrp="1"/>
          </p:cNvSpPr>
          <p:nvPr>
            <p:ph type="sldNum" sz="quarter" idx="12"/>
          </p:nvPr>
        </p:nvSpPr>
        <p:spPr/>
        <p:txBody>
          <a:bodyPr/>
          <a:lstStyle/>
          <a:p>
            <a:fld id="{22A1B923-FE3D-4667-93FD-F1188A614F21}" type="slidenum">
              <a:rPr lang="en-US" smtClean="0"/>
              <a:t>34</a:t>
            </a:fld>
            <a:endParaRPr lang="en-US"/>
          </a:p>
        </p:txBody>
      </p:sp>
      <p:sp>
        <p:nvSpPr>
          <p:cNvPr id="5" name="Isosceles Triangle 4">
            <a:extLst>
              <a:ext uri="{FF2B5EF4-FFF2-40B4-BE49-F238E27FC236}">
                <a16:creationId xmlns:a16="http://schemas.microsoft.com/office/drawing/2014/main" id="{8813E258-8582-4E5A-AFA5-E4809FBFEA34}"/>
              </a:ext>
            </a:extLst>
          </p:cNvPr>
          <p:cNvSpPr/>
          <p:nvPr/>
        </p:nvSpPr>
        <p:spPr>
          <a:xfrm>
            <a:off x="6619875" y="3429000"/>
            <a:ext cx="45719" cy="457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26081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AF693-C6B8-4483-90D1-B64B4EEAB692}"/>
              </a:ext>
            </a:extLst>
          </p:cNvPr>
          <p:cNvSpPr>
            <a:spLocks noGrp="1"/>
          </p:cNvSpPr>
          <p:nvPr>
            <p:ph type="title"/>
          </p:nvPr>
        </p:nvSpPr>
        <p:spPr/>
        <p:txBody>
          <a:bodyPr/>
          <a:lstStyle/>
          <a:p>
            <a:r>
              <a:rPr lang="en-US" dirty="0"/>
              <a:t>Aspen Ski Jury Instructions – Two Views of Business Justifications </a:t>
            </a:r>
            <a:r>
              <a:rPr lang="en-US" sz="2400" i="1" dirty="0">
                <a:solidFill>
                  <a:srgbClr val="00B0F0"/>
                </a:solidFill>
              </a:rPr>
              <a:t>(p. 522)</a:t>
            </a:r>
            <a:endParaRPr lang="en-US" i="1" dirty="0">
              <a:solidFill>
                <a:srgbClr val="00B0F0"/>
              </a:solidFill>
            </a:endParaRPr>
          </a:p>
        </p:txBody>
      </p:sp>
      <p:sp>
        <p:nvSpPr>
          <p:cNvPr id="3" name="Content Placeholder 2">
            <a:extLst>
              <a:ext uri="{FF2B5EF4-FFF2-40B4-BE49-F238E27FC236}">
                <a16:creationId xmlns:a16="http://schemas.microsoft.com/office/drawing/2014/main" id="{C21F4126-2159-47D1-81CA-AB6B57C6BDD1}"/>
              </a:ext>
            </a:extLst>
          </p:cNvPr>
          <p:cNvSpPr>
            <a:spLocks noGrp="1"/>
          </p:cNvSpPr>
          <p:nvPr>
            <p:ph idx="1"/>
          </p:nvPr>
        </p:nvSpPr>
        <p:spPr>
          <a:xfrm>
            <a:off x="762786" y="1825625"/>
            <a:ext cx="7104863" cy="4179249"/>
          </a:xfrm>
        </p:spPr>
        <p:txBody>
          <a:bodyPr>
            <a:normAutofit/>
          </a:bodyPr>
          <a:lstStyle/>
          <a:p>
            <a:pPr marL="0" indent="0">
              <a:buNone/>
            </a:pPr>
            <a:r>
              <a:rPr lang="en-US" sz="2400" dirty="0"/>
              <a:t>"In other words, </a:t>
            </a:r>
            <a:r>
              <a:rPr lang="en-US" sz="2400" dirty="0">
                <a:solidFill>
                  <a:srgbClr val="C00000"/>
                </a:solidFill>
              </a:rPr>
              <a:t>if there were legitimate business reasons for the refusal, then the defendant</a:t>
            </a:r>
            <a:r>
              <a:rPr lang="en-US" sz="2400" dirty="0"/>
              <a:t>, even if he is found to possess monopoly power in a relevant market, </a:t>
            </a:r>
            <a:r>
              <a:rPr lang="en-US" sz="2400" dirty="0">
                <a:solidFill>
                  <a:srgbClr val="C00000"/>
                </a:solidFill>
              </a:rPr>
              <a:t>has not violated the law</a:t>
            </a:r>
            <a:r>
              <a:rPr lang="en-US" sz="2400" dirty="0"/>
              <a:t>.” </a:t>
            </a:r>
          </a:p>
          <a:p>
            <a:pPr marL="0" indent="0">
              <a:buNone/>
            </a:pPr>
            <a:r>
              <a:rPr lang="en-US" sz="2400" dirty="0">
                <a:solidFill>
                  <a:srgbClr val="000000"/>
                </a:solidFill>
                <a:latin typeface="Times New Roman" panose="02020603050405020304" pitchFamily="18" charset="0"/>
                <a:ea typeface="Times New Roman" panose="02020603050405020304" pitchFamily="18" charset="0"/>
              </a:rPr>
              <a:t>“</a:t>
            </a:r>
            <a:r>
              <a:rPr lang="en-US" sz="2400" dirty="0">
                <a:solidFill>
                  <a:srgbClr val="C00000"/>
                </a:solidFill>
                <a:latin typeface="Times New Roman" panose="02020603050405020304" pitchFamily="18" charset="0"/>
                <a:ea typeface="Times New Roman" panose="02020603050405020304" pitchFamily="18" charset="0"/>
              </a:rPr>
              <a:t>To sum up, </a:t>
            </a:r>
            <a:r>
              <a:rPr lang="en-US" sz="2400" dirty="0">
                <a:solidFill>
                  <a:srgbClr val="000000"/>
                </a:solidFill>
                <a:latin typeface="Times New Roman" panose="02020603050405020304" pitchFamily="18" charset="0"/>
                <a:ea typeface="Times New Roman" panose="02020603050405020304" pitchFamily="18" charset="0"/>
              </a:rPr>
              <a:t>you must determine whether Aspen Skiing Corporation gained, maintained, or used monopoly power in a relevant market by arrangements and policies which </a:t>
            </a:r>
            <a:r>
              <a:rPr lang="en-US" sz="2400" dirty="0">
                <a:solidFill>
                  <a:srgbClr val="C00000"/>
                </a:solidFill>
                <a:latin typeface="Times New Roman" panose="02020603050405020304" pitchFamily="18" charset="0"/>
                <a:ea typeface="Times New Roman" panose="02020603050405020304" pitchFamily="18" charset="0"/>
              </a:rPr>
              <a:t>rather than being a consequence of a superior product, superior business sense, or historic element</a:t>
            </a:r>
            <a:r>
              <a:rPr lang="en-US" sz="2400" dirty="0">
                <a:solidFill>
                  <a:srgbClr val="000000"/>
                </a:solidFill>
                <a:latin typeface="Times New Roman" panose="02020603050405020304" pitchFamily="18" charset="0"/>
                <a:ea typeface="Times New Roman" panose="02020603050405020304" pitchFamily="18" charset="0"/>
              </a:rPr>
              <a:t>, were </a:t>
            </a:r>
            <a:r>
              <a:rPr lang="en-US" sz="2400" b="1" dirty="0">
                <a:solidFill>
                  <a:srgbClr val="C00000"/>
                </a:solidFill>
                <a:latin typeface="Times New Roman" panose="02020603050405020304" pitchFamily="18" charset="0"/>
                <a:ea typeface="Times New Roman" panose="02020603050405020304" pitchFamily="18" charset="0"/>
              </a:rPr>
              <a:t>designed primarily </a:t>
            </a:r>
            <a:r>
              <a:rPr lang="en-US" sz="2400" dirty="0">
                <a:solidFill>
                  <a:srgbClr val="C00000"/>
                </a:solidFill>
                <a:latin typeface="Times New Roman" panose="02020603050405020304" pitchFamily="18" charset="0"/>
                <a:ea typeface="Times New Roman" panose="02020603050405020304" pitchFamily="18" charset="0"/>
              </a:rPr>
              <a:t>to further any domination of the relevant market </a:t>
            </a:r>
            <a:r>
              <a:rPr lang="en-US" sz="2400" dirty="0">
                <a:solidFill>
                  <a:srgbClr val="000000"/>
                </a:solidFill>
                <a:latin typeface="Times New Roman" panose="02020603050405020304" pitchFamily="18" charset="0"/>
                <a:ea typeface="Times New Roman" panose="02020603050405020304" pitchFamily="18" charset="0"/>
              </a:rPr>
              <a:t>or sub-market.”</a:t>
            </a:r>
          </a:p>
          <a:p>
            <a:pPr marL="0" indent="0">
              <a:buNone/>
            </a:pPr>
            <a:endParaRPr lang="en-US" sz="2400" dirty="0">
              <a:solidFill>
                <a:srgbClr val="000000"/>
              </a:solidFill>
              <a:latin typeface="Times New Roman" panose="02020603050405020304" pitchFamily="18" charset="0"/>
              <a:ea typeface="Times New Roman" panose="02020603050405020304" pitchFamily="18" charset="0"/>
            </a:endParaRPr>
          </a:p>
          <a:p>
            <a:pPr marL="0" indent="0">
              <a:buNone/>
            </a:pPr>
            <a:endParaRPr lang="en-US" sz="2400" dirty="0">
              <a:latin typeface="Times New Roman" panose="02020603050405020304" pitchFamily="18" charset="0"/>
              <a:ea typeface="Times New Roman" panose="02020603050405020304" pitchFamily="18" charset="0"/>
            </a:endParaRPr>
          </a:p>
          <a:p>
            <a:pPr marL="0" indent="0">
              <a:buNone/>
            </a:pPr>
            <a:endParaRPr lang="en-US" sz="2400" dirty="0"/>
          </a:p>
        </p:txBody>
      </p:sp>
      <p:sp>
        <p:nvSpPr>
          <p:cNvPr id="5" name="TextBox 4">
            <a:extLst>
              <a:ext uri="{FF2B5EF4-FFF2-40B4-BE49-F238E27FC236}">
                <a16:creationId xmlns:a16="http://schemas.microsoft.com/office/drawing/2014/main" id="{A9D4ACAF-15B5-4C22-999B-45505C1EE5BC}"/>
              </a:ext>
            </a:extLst>
          </p:cNvPr>
          <p:cNvSpPr txBox="1"/>
          <p:nvPr/>
        </p:nvSpPr>
        <p:spPr>
          <a:xfrm>
            <a:off x="8292458" y="5090259"/>
            <a:ext cx="3434486" cy="1323439"/>
          </a:xfrm>
          <a:prstGeom prst="rect">
            <a:avLst/>
          </a:prstGeom>
          <a:noFill/>
          <a:ln w="38100">
            <a:solidFill>
              <a:srgbClr val="0070C0"/>
            </a:solidFill>
          </a:ln>
        </p:spPr>
        <p:txBody>
          <a:bodyPr wrap="square" rtlCol="0">
            <a:spAutoFit/>
          </a:bodyPr>
          <a:lstStyle/>
          <a:p>
            <a:r>
              <a:rPr lang="en-US" sz="2000" b="1" dirty="0">
                <a:solidFill>
                  <a:schemeClr val="accent1"/>
                </a:solidFill>
              </a:rPr>
              <a:t>Or, should the jury decide whether the “primary purpose” is to exclude, rather than “sole purpose”</a:t>
            </a:r>
          </a:p>
        </p:txBody>
      </p:sp>
      <p:sp>
        <p:nvSpPr>
          <p:cNvPr id="4" name="Slide Number Placeholder 3">
            <a:extLst>
              <a:ext uri="{FF2B5EF4-FFF2-40B4-BE49-F238E27FC236}">
                <a16:creationId xmlns:a16="http://schemas.microsoft.com/office/drawing/2014/main" id="{5CD9AD64-C994-4DCC-B669-25FB34D76DE0}"/>
              </a:ext>
            </a:extLst>
          </p:cNvPr>
          <p:cNvSpPr>
            <a:spLocks noGrp="1"/>
          </p:cNvSpPr>
          <p:nvPr>
            <p:ph type="sldNum" sz="quarter" idx="12"/>
          </p:nvPr>
        </p:nvSpPr>
        <p:spPr/>
        <p:txBody>
          <a:bodyPr/>
          <a:lstStyle/>
          <a:p>
            <a:fld id="{22A1B923-FE3D-4667-93FD-F1188A614F21}" type="slidenum">
              <a:rPr lang="en-US" smtClean="0"/>
              <a:t>35</a:t>
            </a:fld>
            <a:endParaRPr lang="en-US"/>
          </a:p>
        </p:txBody>
      </p:sp>
      <p:sp>
        <p:nvSpPr>
          <p:cNvPr id="7" name="TextBox 6">
            <a:extLst>
              <a:ext uri="{FF2B5EF4-FFF2-40B4-BE49-F238E27FC236}">
                <a16:creationId xmlns:a16="http://schemas.microsoft.com/office/drawing/2014/main" id="{D560FCE6-F2E8-46C0-8D8F-B38B89747938}"/>
              </a:ext>
            </a:extLst>
          </p:cNvPr>
          <p:cNvSpPr txBox="1"/>
          <p:nvPr/>
        </p:nvSpPr>
        <p:spPr>
          <a:xfrm>
            <a:off x="8400990" y="2772936"/>
            <a:ext cx="3611901" cy="1631216"/>
          </a:xfrm>
          <a:prstGeom prst="rect">
            <a:avLst/>
          </a:prstGeom>
          <a:noFill/>
          <a:ln w="38100">
            <a:solidFill>
              <a:srgbClr val="0070C0"/>
            </a:solidFill>
          </a:ln>
        </p:spPr>
        <p:txBody>
          <a:bodyPr wrap="square" rtlCol="0">
            <a:spAutoFit/>
          </a:bodyPr>
          <a:lstStyle/>
          <a:p>
            <a:r>
              <a:rPr lang="en-US" sz="2000" b="1" dirty="0">
                <a:solidFill>
                  <a:schemeClr val="accent1"/>
                </a:solidFill>
              </a:rPr>
              <a:t>Does this mean that “any” legitimate reason is a complete defense?  So conduct is only a violation if exclusion is the “sole purpose” of the conduct?</a:t>
            </a:r>
          </a:p>
        </p:txBody>
      </p:sp>
      <p:cxnSp>
        <p:nvCxnSpPr>
          <p:cNvPr id="9" name="Straight Connector 8">
            <a:extLst>
              <a:ext uri="{FF2B5EF4-FFF2-40B4-BE49-F238E27FC236}">
                <a16:creationId xmlns:a16="http://schemas.microsoft.com/office/drawing/2014/main" id="{6AEDEC97-D9F8-4AA7-AAE1-85D4E038ABFE}"/>
              </a:ext>
            </a:extLst>
          </p:cNvPr>
          <p:cNvCxnSpPr>
            <a:cxnSpLocks/>
          </p:cNvCxnSpPr>
          <p:nvPr/>
        </p:nvCxnSpPr>
        <p:spPr>
          <a:xfrm flipH="1" flipV="1">
            <a:off x="7300364" y="2928511"/>
            <a:ext cx="810250" cy="22898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AD068B4-6DC9-47E0-9EF9-72D40113F237}"/>
              </a:ext>
            </a:extLst>
          </p:cNvPr>
          <p:cNvCxnSpPr>
            <a:cxnSpLocks/>
          </p:cNvCxnSpPr>
          <p:nvPr/>
        </p:nvCxnSpPr>
        <p:spPr>
          <a:xfrm flipH="1" flipV="1">
            <a:off x="6743700" y="5486400"/>
            <a:ext cx="1362077" cy="44068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419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D39A8-7C6A-4FE0-8FC3-D4DF5892B598}"/>
              </a:ext>
            </a:extLst>
          </p:cNvPr>
          <p:cNvSpPr>
            <a:spLocks noGrp="1"/>
          </p:cNvSpPr>
          <p:nvPr>
            <p:ph type="title"/>
          </p:nvPr>
        </p:nvSpPr>
        <p:spPr/>
        <p:txBody>
          <a:bodyPr/>
          <a:lstStyle/>
          <a:p>
            <a:r>
              <a:rPr lang="en-US" dirty="0"/>
              <a:t>Duty to Deal –Colgate Quote (from </a:t>
            </a:r>
            <a:r>
              <a:rPr lang="en-US" i="1" dirty="0"/>
              <a:t>Lorain Journal</a:t>
            </a:r>
            <a:r>
              <a:rPr lang="en-US" dirty="0"/>
              <a:t>), </a:t>
            </a:r>
            <a:br>
              <a:rPr lang="en-US" dirty="0"/>
            </a:br>
            <a:r>
              <a:rPr lang="en-US" dirty="0"/>
              <a:t>Stressing the Big Caveat </a:t>
            </a:r>
            <a:r>
              <a:rPr lang="en-US" sz="2400" i="1" dirty="0">
                <a:solidFill>
                  <a:srgbClr val="00B0F0"/>
                </a:solidFill>
              </a:rPr>
              <a:t>(p. 461)</a:t>
            </a:r>
            <a:endParaRPr lang="en-US" i="1" dirty="0">
              <a:solidFill>
                <a:srgbClr val="00B0F0"/>
              </a:solidFill>
            </a:endParaRPr>
          </a:p>
        </p:txBody>
      </p:sp>
      <p:sp>
        <p:nvSpPr>
          <p:cNvPr id="3" name="Content Placeholder 2">
            <a:extLst>
              <a:ext uri="{FF2B5EF4-FFF2-40B4-BE49-F238E27FC236}">
                <a16:creationId xmlns:a16="http://schemas.microsoft.com/office/drawing/2014/main" id="{BDA98DE1-AD26-41A0-99D7-C8EFC7E6986C}"/>
              </a:ext>
            </a:extLst>
          </p:cNvPr>
          <p:cNvSpPr>
            <a:spLocks noGrp="1"/>
          </p:cNvSpPr>
          <p:nvPr>
            <p:ph idx="1"/>
          </p:nvPr>
        </p:nvSpPr>
        <p:spPr>
          <a:xfrm>
            <a:off x="838200" y="1825625"/>
            <a:ext cx="7286625" cy="4351338"/>
          </a:xfrm>
        </p:spPr>
        <p:txBody>
          <a:bodyPr>
            <a:normAutofit lnSpcReduction="10000"/>
          </a:bodyPr>
          <a:lstStyle/>
          <a:p>
            <a:pPr marL="0" indent="0">
              <a:buNone/>
            </a:pP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“The publisher [in </a:t>
            </a:r>
            <a:r>
              <a:rPr lang="en-US" sz="2000"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Lorain Journal</a:t>
            </a: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claims a right as a private business concern to select its customers and to refuse to accept advertisements from whomever it pleases. We do not dispute that general right. </a:t>
            </a: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‘But the word “right” is one of the most deceptive of pitfalls; it is so easy to slip from a qualified meaning in the premise to an unqualified one in the conclusion. Most rights are qualified.’ . . . </a:t>
            </a:r>
          </a:p>
          <a:p>
            <a:pPr marL="0" indent="0">
              <a:buNone/>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right claimed by the publisher is neither absolute nor exempt from regulation. Its exercise as a purposeful means of monopolizing interstate commerce is prohibited by the Sherman Act. …. </a:t>
            </a:r>
          </a:p>
          <a:p>
            <a:pPr marL="0" indent="0">
              <a:buNone/>
            </a:pPr>
            <a:r>
              <a:rPr lang="en-US" sz="2000"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sz="2000" b="1" dirty="0">
                <a:solidFill>
                  <a:srgbClr val="C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In the absence of any purpose to create or maintain a monopoly</a:t>
            </a: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the act does not restrict the long recognized right of trader or manufacturer engaged in an entirely private business, freely to exercise his own independent discretion as to parties with whom he will deal.’ (Emphasis supplied.) </a:t>
            </a:r>
            <a:r>
              <a:rPr lang="en-US" sz="2000"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United States v. Colgate &amp; Co</a:t>
            </a:r>
            <a:r>
              <a:rPr lang="en-US"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250 U.S. 300, 307.</a:t>
            </a:r>
          </a:p>
          <a:p>
            <a:pPr marL="0" indent="0">
              <a:buNone/>
            </a:pPr>
            <a:endParaRPr lang="en-US" sz="2000" dirty="0"/>
          </a:p>
        </p:txBody>
      </p:sp>
      <p:sp>
        <p:nvSpPr>
          <p:cNvPr id="4" name="Slide Number Placeholder 3">
            <a:extLst>
              <a:ext uri="{FF2B5EF4-FFF2-40B4-BE49-F238E27FC236}">
                <a16:creationId xmlns:a16="http://schemas.microsoft.com/office/drawing/2014/main" id="{B7D6A261-02E5-495E-AD10-238A0F7A91BB}"/>
              </a:ext>
            </a:extLst>
          </p:cNvPr>
          <p:cNvSpPr>
            <a:spLocks noGrp="1"/>
          </p:cNvSpPr>
          <p:nvPr>
            <p:ph type="sldNum" sz="quarter" idx="12"/>
          </p:nvPr>
        </p:nvSpPr>
        <p:spPr/>
        <p:txBody>
          <a:bodyPr/>
          <a:lstStyle/>
          <a:p>
            <a:fld id="{22A1B923-FE3D-4667-93FD-F1188A614F21}" type="slidenum">
              <a:rPr lang="en-US" smtClean="0"/>
              <a:t>36</a:t>
            </a:fld>
            <a:endParaRPr lang="en-US"/>
          </a:p>
        </p:txBody>
      </p:sp>
      <p:sp>
        <p:nvSpPr>
          <p:cNvPr id="5" name="TextBox 4">
            <a:extLst>
              <a:ext uri="{FF2B5EF4-FFF2-40B4-BE49-F238E27FC236}">
                <a16:creationId xmlns:a16="http://schemas.microsoft.com/office/drawing/2014/main" id="{6207C0BD-7803-40E7-91E4-DB051FD68327}"/>
              </a:ext>
            </a:extLst>
          </p:cNvPr>
          <p:cNvSpPr txBox="1"/>
          <p:nvPr/>
        </p:nvSpPr>
        <p:spPr>
          <a:xfrm>
            <a:off x="9052567" y="3086100"/>
            <a:ext cx="2884183" cy="1015663"/>
          </a:xfrm>
          <a:prstGeom prst="rect">
            <a:avLst/>
          </a:prstGeom>
          <a:noFill/>
          <a:ln w="38100">
            <a:solidFill>
              <a:srgbClr val="0070C0"/>
            </a:solidFill>
          </a:ln>
        </p:spPr>
        <p:txBody>
          <a:bodyPr wrap="square" rtlCol="0">
            <a:spAutoFit/>
          </a:bodyPr>
          <a:lstStyle/>
          <a:p>
            <a:r>
              <a:rPr lang="en-US" sz="2000" b="1" dirty="0">
                <a:solidFill>
                  <a:schemeClr val="accent1"/>
                </a:solidFill>
              </a:rPr>
              <a:t>For later reference for Topic 21 when we discuss refusals to deal?</a:t>
            </a:r>
          </a:p>
        </p:txBody>
      </p:sp>
      <p:cxnSp>
        <p:nvCxnSpPr>
          <p:cNvPr id="6" name="Straight Connector 5">
            <a:extLst>
              <a:ext uri="{FF2B5EF4-FFF2-40B4-BE49-F238E27FC236}">
                <a16:creationId xmlns:a16="http://schemas.microsoft.com/office/drawing/2014/main" id="{383EA1D2-E04A-46D4-AFED-6C85C4FD045E}"/>
              </a:ext>
            </a:extLst>
          </p:cNvPr>
          <p:cNvCxnSpPr>
            <a:cxnSpLocks/>
          </p:cNvCxnSpPr>
          <p:nvPr/>
        </p:nvCxnSpPr>
        <p:spPr>
          <a:xfrm flipH="1">
            <a:off x="8273425" y="3861991"/>
            <a:ext cx="605786" cy="32305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461A321-E900-46F4-9050-B3F2BCC1594C}"/>
              </a:ext>
            </a:extLst>
          </p:cNvPr>
          <p:cNvCxnSpPr>
            <a:cxnSpLocks/>
          </p:cNvCxnSpPr>
          <p:nvPr/>
        </p:nvCxnSpPr>
        <p:spPr>
          <a:xfrm flipH="1" flipV="1">
            <a:off x="8326759" y="3086100"/>
            <a:ext cx="636267" cy="247651"/>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8183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299" y="136525"/>
            <a:ext cx="10515600" cy="992335"/>
          </a:xfrm>
        </p:spPr>
        <p:txBody>
          <a:bodyPr>
            <a:normAutofit/>
          </a:bodyPr>
          <a:lstStyle/>
          <a:p>
            <a:r>
              <a:rPr lang="en-US" i="1" dirty="0"/>
              <a:t>Aspen Ski Quotes</a:t>
            </a:r>
            <a:r>
              <a:rPr lang="en-US" dirty="0"/>
              <a:t>– Multiple Suggested Standards?</a:t>
            </a:r>
          </a:p>
        </p:txBody>
      </p:sp>
      <p:sp>
        <p:nvSpPr>
          <p:cNvPr id="3" name="Content Placeholder 2"/>
          <p:cNvSpPr>
            <a:spLocks noGrp="1"/>
          </p:cNvSpPr>
          <p:nvPr>
            <p:ph idx="1"/>
          </p:nvPr>
        </p:nvSpPr>
        <p:spPr>
          <a:xfrm>
            <a:off x="1981200" y="1143000"/>
            <a:ext cx="8229600" cy="5562600"/>
          </a:xfrm>
        </p:spPr>
        <p:txBody>
          <a:bodyPr>
            <a:normAutofit/>
          </a:bodyPr>
          <a:lstStyle/>
          <a:p>
            <a:pPr marL="457200" lvl="1" indent="0">
              <a:buNone/>
            </a:pP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37818027-653E-4333-A004-83B836293C49}"/>
              </a:ext>
            </a:extLst>
          </p:cNvPr>
          <p:cNvSpPr>
            <a:spLocks noGrp="1"/>
          </p:cNvSpPr>
          <p:nvPr>
            <p:ph type="sldNum" sz="quarter" idx="12"/>
          </p:nvPr>
        </p:nvSpPr>
        <p:spPr>
          <a:xfrm>
            <a:off x="8610600" y="6262082"/>
            <a:ext cx="2743200" cy="365125"/>
          </a:xfrm>
        </p:spPr>
        <p:txBody>
          <a:bodyPr/>
          <a:lstStyle/>
          <a:p>
            <a:fld id="{49FE9C18-5816-4CEF-8AC4-B1A754444B7F}" type="slidenum">
              <a:rPr lang="en-US" smtClean="0"/>
              <a:t>37</a:t>
            </a:fld>
            <a:endParaRPr lang="en-US" dirty="0"/>
          </a:p>
        </p:txBody>
      </p:sp>
      <p:sp>
        <p:nvSpPr>
          <p:cNvPr id="5" name="TextBox 4">
            <a:extLst>
              <a:ext uri="{FF2B5EF4-FFF2-40B4-BE49-F238E27FC236}">
                <a16:creationId xmlns:a16="http://schemas.microsoft.com/office/drawing/2014/main" id="{6971F688-D420-4E61-BD04-1FF08D0D5C71}"/>
              </a:ext>
            </a:extLst>
          </p:cNvPr>
          <p:cNvSpPr txBox="1"/>
          <p:nvPr/>
        </p:nvSpPr>
        <p:spPr>
          <a:xfrm>
            <a:off x="75414" y="968605"/>
            <a:ext cx="8022209" cy="6120906"/>
          </a:xfrm>
          <a:prstGeom prst="rect">
            <a:avLst/>
          </a:prstGeom>
          <a:noFill/>
        </p:spPr>
        <p:txBody>
          <a:bodyPr wrap="square" rtlCol="0">
            <a:spAutoFit/>
          </a:bodyPr>
          <a:lstStyle/>
          <a:p>
            <a:pPr marL="171450" indent="-171450">
              <a:lnSpc>
                <a:spcPct val="107000"/>
              </a:lnSpc>
              <a:spcAft>
                <a:spcPts val="800"/>
              </a:spcAft>
              <a:buFont typeface="Arial" panose="020B0604020202020204" pitchFamily="34" charset="0"/>
              <a:buChar char="•"/>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527: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question whether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Ski Co.’s conduct may properly be characterized as exclusionary cannot be answered by simply considering its effect on Highlands. In addition, it is relevant to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consider its impact on consumers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and whether it has impaired competition in an unnecessarily restrictive way. If a firm has been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attempting to exclude rivals on some basis other than efficiency</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it is fair to characterize its behavior as predatory.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It is, accordingly, appropriate to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examine the effect of the challenged pattern of conduct on consumers,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on Ski Co.’s smaller rival, and on Ski Co. itself.”</a:t>
            </a:r>
          </a:p>
          <a:p>
            <a:pPr marL="171450" indent="-171450">
              <a:lnSpc>
                <a:spcPct val="107000"/>
              </a:lnSpc>
              <a:spcAft>
                <a:spcPts val="800"/>
              </a:spcAft>
              <a:buFont typeface="Arial" panose="020B0604020202020204" pitchFamily="34" charset="0"/>
              <a:buChar char="•"/>
            </a:pP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(Footnote 31):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“Improper exclusion (exclusion not the result of superior efficiency) is always deliberately intended.”</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 Bork, </a:t>
            </a:r>
            <a:r>
              <a:rPr lang="en-US"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Antitrust Paradox.</a:t>
            </a:r>
            <a:r>
              <a:rPr lang="en-US"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160 (1978).</a:t>
            </a:r>
            <a:endParaRPr lang="en-US" sz="1600" dirty="0"/>
          </a:p>
          <a:p>
            <a:pPr marL="171450" indent="-171450">
              <a:lnSpc>
                <a:spcPct val="107000"/>
              </a:lnSpc>
              <a:spcAft>
                <a:spcPts val="800"/>
              </a:spcAft>
              <a:buFont typeface="Arial" panose="020B0604020202020204" pitchFamily="34" charset="0"/>
              <a:buChar char="•"/>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527 (footnote 32)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“Thus, ‘exclusionary’ comprehends at the most behavior that not only (1) tends to impair the opportunities of rivals, but also (2) either does not further competition on the merits or </a:t>
            </a:r>
            <a:r>
              <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does so in an unnecessarily restrictive way</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3 P. </a:t>
            </a:r>
            <a:r>
              <a:rPr lang="en-US" sz="1600" dirty="0" err="1">
                <a:latin typeface="Times New Roman" panose="02020603050405020304" pitchFamily="18" charset="0"/>
                <a:ea typeface="Times New Roman" panose="02020603050405020304" pitchFamily="18" charset="0"/>
                <a:cs typeface="Times New Roman" panose="02020603050405020304" pitchFamily="18" charset="0"/>
              </a:rPr>
              <a:t>Areeda</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&amp; D. Turner, </a:t>
            </a:r>
            <a:r>
              <a:rPr lang="en-US" sz="1600" i="1" dirty="0">
                <a:latin typeface="Times New Roman" panose="02020603050405020304" pitchFamily="18" charset="0"/>
                <a:ea typeface="Times New Roman" panose="02020603050405020304" pitchFamily="18" charset="0"/>
                <a:cs typeface="Times New Roman" panose="02020603050405020304" pitchFamily="18" charset="0"/>
              </a:rPr>
              <a:t>Antitrust Law</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78 (1978).</a:t>
            </a:r>
          </a:p>
          <a:p>
            <a:pPr marL="171450" indent="-171450">
              <a:lnSpc>
                <a:spcPct val="107000"/>
              </a:lnSpc>
              <a:spcAft>
                <a:spcPts val="800"/>
              </a:spcAft>
              <a:buFont typeface="Arial" panose="020B0604020202020204" pitchFamily="34" charset="0"/>
              <a:buChar char="•"/>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 530: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“Thus the evidence supports an inference that Ski Co. </a:t>
            </a:r>
            <a:r>
              <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was not motivated by efficiency concerns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and that it was </a:t>
            </a:r>
            <a:r>
              <a:rPr lang="en-US" sz="16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willing to sacrifice </a:t>
            </a:r>
            <a:r>
              <a:rPr lang="en-US" sz="1600" b="1" dirty="0">
                <a:solidFill>
                  <a:srgbClr val="C00000"/>
                </a:solidFill>
              </a:rPr>
              <a:t>short-run benefits and consumer goodwill in exchange for perceived long-run impact on its smaller rival</a:t>
            </a:r>
            <a:r>
              <a:rPr lang="en-US" sz="1600" dirty="0">
                <a:solidFill>
                  <a:srgbClr val="C00000"/>
                </a:solidFill>
              </a:rPr>
              <a:t>.” </a:t>
            </a:r>
          </a:p>
          <a:p>
            <a:pPr marL="171450" indent="-171450">
              <a:lnSpc>
                <a:spcPct val="107000"/>
              </a:lnSpc>
              <a:spcAft>
                <a:spcPts val="800"/>
              </a:spcAft>
              <a:buFont typeface="Arial" panose="020B0604020202020204" pitchFamily="34" charset="0"/>
              <a:buChar char="•"/>
            </a:pPr>
            <a:r>
              <a:rPr lang="en-US" sz="1600" i="1" dirty="0">
                <a:solidFill>
                  <a:srgbClr val="00B0F0"/>
                </a:solidFill>
                <a:latin typeface="Times New Roman" panose="02020603050405020304" pitchFamily="18" charset="0"/>
                <a:ea typeface="Times New Roman" panose="02020603050405020304" pitchFamily="18" charset="0"/>
                <a:cs typeface="Times New Roman" panose="02020603050405020304" pitchFamily="18" charset="0"/>
              </a:rPr>
              <a:t>pp. 531-32: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Scalia Dissent concession: “Where a defendant maintains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substantial monopoly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power, his </a:t>
            </a:r>
            <a:r>
              <a:rPr lang="en-US" sz="16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activities are examined through a special lens</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 Behavior that might [**532] otherwise not be of concern to the antitrust laws—or that might be viewed as procompetitive—can take on exclusionary connotations when practiced by a monopolist.”</a:t>
            </a:r>
          </a:p>
          <a:p>
            <a:endParaRPr lang="en-US" sz="1600" dirty="0"/>
          </a:p>
        </p:txBody>
      </p:sp>
      <p:sp>
        <p:nvSpPr>
          <p:cNvPr id="6" name="TextBox 5">
            <a:extLst>
              <a:ext uri="{FF2B5EF4-FFF2-40B4-BE49-F238E27FC236}">
                <a16:creationId xmlns:a16="http://schemas.microsoft.com/office/drawing/2014/main" id="{1D29E71B-0AA0-476D-A0DC-FDC796D20C95}"/>
              </a:ext>
            </a:extLst>
          </p:cNvPr>
          <p:cNvSpPr txBox="1"/>
          <p:nvPr/>
        </p:nvSpPr>
        <p:spPr>
          <a:xfrm>
            <a:off x="9170414" y="2461515"/>
            <a:ext cx="2700359" cy="707886"/>
          </a:xfrm>
          <a:prstGeom prst="rect">
            <a:avLst/>
          </a:prstGeom>
          <a:noFill/>
          <a:ln w="38100">
            <a:solidFill>
              <a:srgbClr val="0070C0"/>
            </a:solidFill>
          </a:ln>
        </p:spPr>
        <p:txBody>
          <a:bodyPr wrap="square" rtlCol="0">
            <a:spAutoFit/>
          </a:bodyPr>
          <a:lstStyle/>
          <a:p>
            <a:r>
              <a:rPr lang="en-US" sz="2000" b="1" dirty="0">
                <a:solidFill>
                  <a:schemeClr val="accent1"/>
                </a:solidFill>
              </a:rPr>
              <a:t>Anticompetitive intent inferred from conduct</a:t>
            </a:r>
          </a:p>
        </p:txBody>
      </p:sp>
      <p:cxnSp>
        <p:nvCxnSpPr>
          <p:cNvPr id="8" name="Straight Arrow Connector 7">
            <a:extLst>
              <a:ext uri="{FF2B5EF4-FFF2-40B4-BE49-F238E27FC236}">
                <a16:creationId xmlns:a16="http://schemas.microsoft.com/office/drawing/2014/main" id="{37AF50C3-B9FA-49F8-B27C-EB521DA0AED1}"/>
              </a:ext>
            </a:extLst>
          </p:cNvPr>
          <p:cNvCxnSpPr>
            <a:cxnSpLocks/>
          </p:cNvCxnSpPr>
          <p:nvPr/>
        </p:nvCxnSpPr>
        <p:spPr>
          <a:xfrm flipH="1">
            <a:off x="8148639" y="2819342"/>
            <a:ext cx="859024" cy="2158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3993509-A251-4A03-B327-3F533268B1A1}"/>
              </a:ext>
            </a:extLst>
          </p:cNvPr>
          <p:cNvSpPr txBox="1"/>
          <p:nvPr/>
        </p:nvSpPr>
        <p:spPr>
          <a:xfrm>
            <a:off x="8786474" y="5330765"/>
            <a:ext cx="3187916" cy="400110"/>
          </a:xfrm>
          <a:prstGeom prst="rect">
            <a:avLst/>
          </a:prstGeom>
          <a:noFill/>
          <a:ln w="38100">
            <a:solidFill>
              <a:srgbClr val="0070C0"/>
            </a:solidFill>
          </a:ln>
        </p:spPr>
        <p:txBody>
          <a:bodyPr wrap="square" rtlCol="0">
            <a:spAutoFit/>
          </a:bodyPr>
          <a:lstStyle/>
          <a:p>
            <a:r>
              <a:rPr lang="en-US" sz="2000" b="1" dirty="0">
                <a:solidFill>
                  <a:schemeClr val="accent1"/>
                </a:solidFill>
              </a:rPr>
              <a:t>“Profit-Sacrifice” Standard</a:t>
            </a:r>
          </a:p>
        </p:txBody>
      </p:sp>
      <p:cxnSp>
        <p:nvCxnSpPr>
          <p:cNvPr id="10" name="Straight Arrow Connector 9">
            <a:extLst>
              <a:ext uri="{FF2B5EF4-FFF2-40B4-BE49-F238E27FC236}">
                <a16:creationId xmlns:a16="http://schemas.microsoft.com/office/drawing/2014/main" id="{D4A9FE9B-610C-4453-B647-80A0B9314ABB}"/>
              </a:ext>
            </a:extLst>
          </p:cNvPr>
          <p:cNvCxnSpPr>
            <a:cxnSpLocks/>
          </p:cNvCxnSpPr>
          <p:nvPr/>
        </p:nvCxnSpPr>
        <p:spPr>
          <a:xfrm flipH="1" flipV="1">
            <a:off x="7773975" y="5421555"/>
            <a:ext cx="964855" cy="6869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BB74D5C-BBE9-4120-9BBA-816353ECFC57}"/>
              </a:ext>
            </a:extLst>
          </p:cNvPr>
          <p:cNvSpPr txBox="1"/>
          <p:nvPr/>
        </p:nvSpPr>
        <p:spPr>
          <a:xfrm>
            <a:off x="9001126" y="1261386"/>
            <a:ext cx="2700359" cy="400110"/>
          </a:xfrm>
          <a:prstGeom prst="rect">
            <a:avLst/>
          </a:prstGeom>
          <a:noFill/>
          <a:ln w="38100">
            <a:solidFill>
              <a:srgbClr val="0070C0"/>
            </a:solidFill>
          </a:ln>
        </p:spPr>
        <p:txBody>
          <a:bodyPr wrap="square" rtlCol="0">
            <a:spAutoFit/>
          </a:bodyPr>
          <a:lstStyle/>
          <a:p>
            <a:r>
              <a:rPr lang="en-US" sz="2000" b="1" dirty="0">
                <a:solidFill>
                  <a:schemeClr val="accent1"/>
                </a:solidFill>
              </a:rPr>
              <a:t>No efficiency rationale</a:t>
            </a:r>
          </a:p>
        </p:txBody>
      </p:sp>
      <p:cxnSp>
        <p:nvCxnSpPr>
          <p:cNvPr id="14" name="Straight Arrow Connector 13">
            <a:extLst>
              <a:ext uri="{FF2B5EF4-FFF2-40B4-BE49-F238E27FC236}">
                <a16:creationId xmlns:a16="http://schemas.microsoft.com/office/drawing/2014/main" id="{1018EA75-1D1F-458A-AD23-4C40FE09090B}"/>
              </a:ext>
            </a:extLst>
          </p:cNvPr>
          <p:cNvCxnSpPr>
            <a:cxnSpLocks/>
          </p:cNvCxnSpPr>
          <p:nvPr/>
        </p:nvCxnSpPr>
        <p:spPr>
          <a:xfrm flipH="1">
            <a:off x="7780260" y="1522007"/>
            <a:ext cx="1125615" cy="4566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4761706-11CA-43FB-972D-EF2A50B1B6B4}"/>
              </a:ext>
            </a:extLst>
          </p:cNvPr>
          <p:cNvSpPr txBox="1"/>
          <p:nvPr/>
        </p:nvSpPr>
        <p:spPr>
          <a:xfrm>
            <a:off x="8905875" y="3894779"/>
            <a:ext cx="3187916" cy="400110"/>
          </a:xfrm>
          <a:prstGeom prst="rect">
            <a:avLst/>
          </a:prstGeom>
          <a:noFill/>
          <a:ln w="38100">
            <a:solidFill>
              <a:srgbClr val="0070C0"/>
            </a:solidFill>
          </a:ln>
        </p:spPr>
        <p:txBody>
          <a:bodyPr wrap="square" rtlCol="0">
            <a:spAutoFit/>
          </a:bodyPr>
          <a:lstStyle/>
          <a:p>
            <a:r>
              <a:rPr lang="en-US" sz="2000" b="1" dirty="0">
                <a:solidFill>
                  <a:schemeClr val="accent1"/>
                </a:solidFill>
              </a:rPr>
              <a:t>“Unnecessarily Restrictive”</a:t>
            </a:r>
          </a:p>
        </p:txBody>
      </p:sp>
      <p:cxnSp>
        <p:nvCxnSpPr>
          <p:cNvPr id="18" name="Straight Arrow Connector 17">
            <a:extLst>
              <a:ext uri="{FF2B5EF4-FFF2-40B4-BE49-F238E27FC236}">
                <a16:creationId xmlns:a16="http://schemas.microsoft.com/office/drawing/2014/main" id="{13504A3A-CA3F-45E8-8EBC-93198B21FBD1}"/>
              </a:ext>
            </a:extLst>
          </p:cNvPr>
          <p:cNvCxnSpPr>
            <a:cxnSpLocks/>
          </p:cNvCxnSpPr>
          <p:nvPr/>
        </p:nvCxnSpPr>
        <p:spPr>
          <a:xfrm flipH="1" flipV="1">
            <a:off x="8040769" y="4029059"/>
            <a:ext cx="745705" cy="65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8759D4-66C8-4394-9BF0-6E90BEECF0A9}"/>
              </a:ext>
            </a:extLst>
          </p:cNvPr>
          <p:cNvSpPr txBox="1"/>
          <p:nvPr/>
        </p:nvSpPr>
        <p:spPr>
          <a:xfrm>
            <a:off x="8842965" y="5983891"/>
            <a:ext cx="3187916" cy="707886"/>
          </a:xfrm>
          <a:prstGeom prst="rect">
            <a:avLst/>
          </a:prstGeom>
          <a:noFill/>
          <a:ln w="38100">
            <a:solidFill>
              <a:srgbClr val="0070C0"/>
            </a:solidFill>
          </a:ln>
        </p:spPr>
        <p:txBody>
          <a:bodyPr wrap="square" rtlCol="0">
            <a:spAutoFit/>
          </a:bodyPr>
          <a:lstStyle/>
          <a:p>
            <a:r>
              <a:rPr lang="en-US" sz="2000" b="1" dirty="0">
                <a:solidFill>
                  <a:schemeClr val="accent1"/>
                </a:solidFill>
              </a:rPr>
              <a:t>Monopolist conduct viewed thru a “Special Lens”</a:t>
            </a:r>
          </a:p>
        </p:txBody>
      </p:sp>
      <p:cxnSp>
        <p:nvCxnSpPr>
          <p:cNvPr id="20" name="Straight Arrow Connector 19">
            <a:extLst>
              <a:ext uri="{FF2B5EF4-FFF2-40B4-BE49-F238E27FC236}">
                <a16:creationId xmlns:a16="http://schemas.microsoft.com/office/drawing/2014/main" id="{F55D5C53-FD7F-4DBE-B5D9-276DFBD5EB71}"/>
              </a:ext>
            </a:extLst>
          </p:cNvPr>
          <p:cNvCxnSpPr>
            <a:cxnSpLocks/>
          </p:cNvCxnSpPr>
          <p:nvPr/>
        </p:nvCxnSpPr>
        <p:spPr>
          <a:xfrm flipH="1" flipV="1">
            <a:off x="8041689" y="6014629"/>
            <a:ext cx="565336" cy="8985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60B0EBE-4BDC-4633-979C-D4168BC2CF1F}"/>
              </a:ext>
            </a:extLst>
          </p:cNvPr>
          <p:cNvSpPr txBox="1"/>
          <p:nvPr/>
        </p:nvSpPr>
        <p:spPr>
          <a:xfrm>
            <a:off x="9033013" y="501983"/>
            <a:ext cx="2392275" cy="400110"/>
          </a:xfrm>
          <a:prstGeom prst="rect">
            <a:avLst/>
          </a:prstGeom>
          <a:noFill/>
          <a:ln w="38100">
            <a:solidFill>
              <a:srgbClr val="0070C0"/>
            </a:solidFill>
          </a:ln>
        </p:spPr>
        <p:txBody>
          <a:bodyPr wrap="square" rtlCol="0">
            <a:spAutoFit/>
          </a:bodyPr>
          <a:lstStyle/>
          <a:p>
            <a:r>
              <a:rPr lang="en-US" sz="2000" b="1" dirty="0">
                <a:solidFill>
                  <a:schemeClr val="accent1"/>
                </a:solidFill>
              </a:rPr>
              <a:t>Consumer harm</a:t>
            </a:r>
          </a:p>
        </p:txBody>
      </p:sp>
      <p:cxnSp>
        <p:nvCxnSpPr>
          <p:cNvPr id="21" name="Straight Arrow Connector 20">
            <a:extLst>
              <a:ext uri="{FF2B5EF4-FFF2-40B4-BE49-F238E27FC236}">
                <a16:creationId xmlns:a16="http://schemas.microsoft.com/office/drawing/2014/main" id="{14ABA0CE-F7FF-46AE-860E-F28E7E7E08C3}"/>
              </a:ext>
            </a:extLst>
          </p:cNvPr>
          <p:cNvCxnSpPr>
            <a:cxnSpLocks/>
          </p:cNvCxnSpPr>
          <p:nvPr/>
        </p:nvCxnSpPr>
        <p:spPr>
          <a:xfrm flipH="1">
            <a:off x="7601833" y="758101"/>
            <a:ext cx="1184641" cy="41777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A704AD3-26B3-4793-88AE-1A781201CA39}"/>
              </a:ext>
            </a:extLst>
          </p:cNvPr>
          <p:cNvSpPr txBox="1"/>
          <p:nvPr/>
        </p:nvSpPr>
        <p:spPr>
          <a:xfrm>
            <a:off x="9001126" y="4557050"/>
            <a:ext cx="3115460" cy="400110"/>
          </a:xfrm>
          <a:prstGeom prst="rect">
            <a:avLst/>
          </a:prstGeom>
          <a:noFill/>
          <a:ln w="38100">
            <a:solidFill>
              <a:srgbClr val="0070C0"/>
            </a:solidFill>
          </a:ln>
        </p:spPr>
        <p:txBody>
          <a:bodyPr wrap="square" rtlCol="0">
            <a:spAutoFit/>
          </a:bodyPr>
          <a:lstStyle/>
          <a:p>
            <a:r>
              <a:rPr lang="en-US" sz="2000" b="1" dirty="0">
                <a:solidFill>
                  <a:schemeClr val="accent1"/>
                </a:solidFill>
              </a:rPr>
              <a:t>No valid </a:t>
            </a:r>
            <a:r>
              <a:rPr lang="en-US" sz="2000" b="1" dirty="0" err="1">
                <a:solidFill>
                  <a:schemeClr val="accent1"/>
                </a:solidFill>
              </a:rPr>
              <a:t>effic</a:t>
            </a:r>
            <a:r>
              <a:rPr lang="en-US" sz="2000" b="1" dirty="0">
                <a:solidFill>
                  <a:schemeClr val="accent1"/>
                </a:solidFill>
              </a:rPr>
              <a:t>. justification </a:t>
            </a:r>
          </a:p>
        </p:txBody>
      </p:sp>
      <p:cxnSp>
        <p:nvCxnSpPr>
          <p:cNvPr id="23" name="Straight Arrow Connector 22">
            <a:extLst>
              <a:ext uri="{FF2B5EF4-FFF2-40B4-BE49-F238E27FC236}">
                <a16:creationId xmlns:a16="http://schemas.microsoft.com/office/drawing/2014/main" id="{CF89E3EE-A606-4372-A97D-50F15584416E}"/>
              </a:ext>
            </a:extLst>
          </p:cNvPr>
          <p:cNvCxnSpPr>
            <a:cxnSpLocks/>
          </p:cNvCxnSpPr>
          <p:nvPr/>
        </p:nvCxnSpPr>
        <p:spPr>
          <a:xfrm flipH="1">
            <a:off x="7544032" y="4792964"/>
            <a:ext cx="1231009" cy="68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74092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3436D-762F-4035-BB20-31E2166087DD}"/>
              </a:ext>
            </a:extLst>
          </p:cNvPr>
          <p:cNvSpPr>
            <a:spLocks noGrp="1"/>
          </p:cNvSpPr>
          <p:nvPr>
            <p:ph type="title"/>
          </p:nvPr>
        </p:nvSpPr>
        <p:spPr/>
        <p:txBody>
          <a:bodyPr>
            <a:normAutofit/>
          </a:bodyPr>
          <a:lstStyle/>
          <a:p>
            <a:r>
              <a:rPr lang="en-US" sz="3200" dirty="0"/>
              <a:t>Sidebar: </a:t>
            </a:r>
            <a:r>
              <a:rPr lang="en-US" dirty="0"/>
              <a:t>“Monopoly Broth” </a:t>
            </a:r>
            <a:r>
              <a:rPr lang="en-US" sz="2000" i="1" dirty="0">
                <a:solidFill>
                  <a:srgbClr val="00B0F0"/>
                </a:solidFill>
              </a:rPr>
              <a:t>(p. 523, fn. 25)</a:t>
            </a:r>
            <a:endParaRPr lang="en-US" sz="3200" i="1" dirty="0">
              <a:solidFill>
                <a:srgbClr val="00B0F0"/>
              </a:solidFill>
            </a:endParaRPr>
          </a:p>
        </p:txBody>
      </p:sp>
      <p:sp>
        <p:nvSpPr>
          <p:cNvPr id="3" name="Content Placeholder 2">
            <a:extLst>
              <a:ext uri="{FF2B5EF4-FFF2-40B4-BE49-F238E27FC236}">
                <a16:creationId xmlns:a16="http://schemas.microsoft.com/office/drawing/2014/main" id="{5E8A12F7-5DC2-429B-A844-1392C88D2364}"/>
              </a:ext>
            </a:extLst>
          </p:cNvPr>
          <p:cNvSpPr>
            <a:spLocks noGrp="1"/>
          </p:cNvSpPr>
          <p:nvPr>
            <p:ph idx="1"/>
          </p:nvPr>
        </p:nvSpPr>
        <p:spPr/>
        <p:txBody>
          <a:bodyPr/>
          <a:lstStyle/>
          <a:p>
            <a:r>
              <a:rPr lang="en-US" dirty="0"/>
              <a:t>One must consider the “record as a whole.”  It is “not necessary…to prove that each allegedly anticompetitive act was itself sufficient to demonstrate an abuse of monopoly power.”</a:t>
            </a:r>
          </a:p>
          <a:p>
            <a:pPr marL="0" indent="0">
              <a:buNone/>
            </a:pPr>
            <a:endParaRPr lang="en-US" dirty="0"/>
          </a:p>
          <a:p>
            <a:pPr marL="0" indent="0">
              <a:buNone/>
            </a:pPr>
            <a:r>
              <a:rPr lang="en-US" dirty="0"/>
              <a:t>Source: </a:t>
            </a:r>
            <a:r>
              <a:rPr lang="en-US" i="1" dirty="0"/>
              <a:t>Continental Ore</a:t>
            </a:r>
            <a:endParaRPr lang="en-US" dirty="0"/>
          </a:p>
        </p:txBody>
      </p:sp>
      <p:sp>
        <p:nvSpPr>
          <p:cNvPr id="4" name="Slide Number Placeholder 3">
            <a:extLst>
              <a:ext uri="{FF2B5EF4-FFF2-40B4-BE49-F238E27FC236}">
                <a16:creationId xmlns:a16="http://schemas.microsoft.com/office/drawing/2014/main" id="{35E0D081-C178-4CA4-8231-303BBE936694}"/>
              </a:ext>
            </a:extLst>
          </p:cNvPr>
          <p:cNvSpPr>
            <a:spLocks noGrp="1"/>
          </p:cNvSpPr>
          <p:nvPr>
            <p:ph type="sldNum" sz="quarter" idx="12"/>
          </p:nvPr>
        </p:nvSpPr>
        <p:spPr/>
        <p:txBody>
          <a:bodyPr/>
          <a:lstStyle/>
          <a:p>
            <a:fld id="{22A1B923-FE3D-4667-93FD-F1188A614F21}" type="slidenum">
              <a:rPr lang="en-US" smtClean="0"/>
              <a:t>38</a:t>
            </a:fld>
            <a:endParaRPr lang="en-US"/>
          </a:p>
        </p:txBody>
      </p:sp>
    </p:spTree>
    <p:extLst>
      <p:ext uri="{BB962C8B-B14F-4D97-AF65-F5344CB8AC3E}">
        <p14:creationId xmlns:p14="http://schemas.microsoft.com/office/powerpoint/2010/main" val="3801311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C4B5F-BC60-447F-A1B4-860126E71D62}"/>
              </a:ext>
            </a:extLst>
          </p:cNvPr>
          <p:cNvSpPr>
            <a:spLocks noGrp="1"/>
          </p:cNvSpPr>
          <p:nvPr>
            <p:ph type="title"/>
          </p:nvPr>
        </p:nvSpPr>
        <p:spPr/>
        <p:txBody>
          <a:bodyPr/>
          <a:lstStyle/>
          <a:p>
            <a:r>
              <a:rPr lang="en-US" dirty="0"/>
              <a:t>Fitting Alcoa &amp; Aspen into the Various Standards</a:t>
            </a:r>
          </a:p>
        </p:txBody>
      </p:sp>
      <p:sp>
        <p:nvSpPr>
          <p:cNvPr id="3" name="Content Placeholder 2">
            <a:extLst>
              <a:ext uri="{FF2B5EF4-FFF2-40B4-BE49-F238E27FC236}">
                <a16:creationId xmlns:a16="http://schemas.microsoft.com/office/drawing/2014/main" id="{0AECB160-1C09-4DE5-A61B-A8911B2D37ED}"/>
              </a:ext>
            </a:extLst>
          </p:cNvPr>
          <p:cNvSpPr>
            <a:spLocks noGrp="1"/>
          </p:cNvSpPr>
          <p:nvPr>
            <p:ph idx="1"/>
          </p:nvPr>
        </p:nvSpPr>
        <p:spPr/>
        <p:txBody>
          <a:bodyPr/>
          <a:lstStyle/>
          <a:p>
            <a:r>
              <a:rPr lang="en-US" dirty="0"/>
              <a:t>Alcoa </a:t>
            </a:r>
          </a:p>
          <a:p>
            <a:pPr lvl="1"/>
            <a:r>
              <a:rPr lang="en-US" dirty="0"/>
              <a:t>Alcoa fits “No Fault with Excuses”</a:t>
            </a:r>
          </a:p>
          <a:p>
            <a:pPr lvl="1"/>
            <a:r>
              <a:rPr lang="en-US" dirty="0"/>
              <a:t>Alcoa condemned “Sole Purpose to Exclude” standard as emasculating Section 2</a:t>
            </a:r>
          </a:p>
          <a:p>
            <a:r>
              <a:rPr lang="en-US" dirty="0"/>
              <a:t>Aspen </a:t>
            </a:r>
          </a:p>
          <a:p>
            <a:pPr lvl="1"/>
            <a:r>
              <a:rPr lang="en-US" dirty="0"/>
              <a:t>Aspen Fits several standards</a:t>
            </a:r>
          </a:p>
          <a:p>
            <a:pPr lvl="1"/>
            <a:r>
              <a:rPr lang="en-US" dirty="0">
                <a:sym typeface="Wingdings" panose="05000000000000000000" pitchFamily="2" charset="2"/>
              </a:rPr>
              <a:t>Consumer Welfare  Unnecessarily restrictive; </a:t>
            </a:r>
            <a:r>
              <a:rPr lang="en-US" i="1" dirty="0">
                <a:sym typeface="Wingdings" panose="05000000000000000000" pitchFamily="2" charset="2"/>
              </a:rPr>
              <a:t>primary goal </a:t>
            </a:r>
            <a:r>
              <a:rPr lang="en-US" dirty="0">
                <a:sym typeface="Wingdings" panose="05000000000000000000" pitchFamily="2" charset="2"/>
              </a:rPr>
              <a:t>was to monopolize,  not consequence of </a:t>
            </a:r>
            <a:r>
              <a:rPr lang="en-US" dirty="0" err="1">
                <a:sym typeface="Wingdings" panose="05000000000000000000" pitchFamily="2" charset="2"/>
              </a:rPr>
              <a:t>SSFI</a:t>
            </a:r>
            <a:r>
              <a:rPr lang="en-US" dirty="0">
                <a:sym typeface="Wingdings" panose="05000000000000000000" pitchFamily="2" charset="2"/>
              </a:rPr>
              <a:t> </a:t>
            </a:r>
            <a:r>
              <a:rPr lang="en-US" i="1" dirty="0">
                <a:sym typeface="Wingdings" panose="05000000000000000000" pitchFamily="2" charset="2"/>
              </a:rPr>
              <a:t> (jury instruction)</a:t>
            </a:r>
          </a:p>
          <a:p>
            <a:pPr lvl="1"/>
            <a:r>
              <a:rPr lang="en-US" dirty="0"/>
              <a:t>Sole purpose </a:t>
            </a:r>
            <a:r>
              <a:rPr lang="en-US" dirty="0">
                <a:sym typeface="Wingdings" panose="05000000000000000000" pitchFamily="2" charset="2"/>
              </a:rPr>
              <a:t> No efficiency rationale </a:t>
            </a:r>
          </a:p>
          <a:p>
            <a:pPr lvl="1"/>
            <a:r>
              <a:rPr lang="en-US" dirty="0">
                <a:sym typeface="Wingdings" panose="05000000000000000000" pitchFamily="2" charset="2"/>
              </a:rPr>
              <a:t>Profit Sacrifice  </a:t>
            </a:r>
            <a:r>
              <a:rPr lang="en-US" dirty="0" err="1">
                <a:sym typeface="Wingdings" panose="05000000000000000000" pitchFamily="2" charset="2"/>
              </a:rPr>
              <a:t>SkiCo</a:t>
            </a:r>
            <a:r>
              <a:rPr lang="en-US" dirty="0">
                <a:sym typeface="Wingdings" panose="05000000000000000000" pitchFamily="2" charset="2"/>
              </a:rPr>
              <a:t> willing to forgo short-term benefits to harm Highlands</a:t>
            </a:r>
          </a:p>
          <a:p>
            <a:pPr lvl="1"/>
            <a:endParaRPr lang="en-US" dirty="0">
              <a:sym typeface="Wingdings" panose="05000000000000000000" pitchFamily="2" charset="2"/>
            </a:endParaRPr>
          </a:p>
          <a:p>
            <a:pPr marL="457200"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BB57B4E9-8A6F-49A7-B14E-8D39C0EA2F8C}"/>
              </a:ext>
            </a:extLst>
          </p:cNvPr>
          <p:cNvSpPr>
            <a:spLocks noGrp="1"/>
          </p:cNvSpPr>
          <p:nvPr>
            <p:ph type="sldNum" sz="quarter" idx="12"/>
          </p:nvPr>
        </p:nvSpPr>
        <p:spPr/>
        <p:txBody>
          <a:bodyPr/>
          <a:lstStyle/>
          <a:p>
            <a:fld id="{22A1B923-FE3D-4667-93FD-F1188A614F21}" type="slidenum">
              <a:rPr lang="en-US" smtClean="0"/>
              <a:t>39</a:t>
            </a:fld>
            <a:endParaRPr lang="en-US"/>
          </a:p>
        </p:txBody>
      </p:sp>
    </p:spTree>
    <p:extLst>
      <p:ext uri="{BB962C8B-B14F-4D97-AF65-F5344CB8AC3E}">
        <p14:creationId xmlns:p14="http://schemas.microsoft.com/office/powerpoint/2010/main" val="63509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Section 2 Statutory Framework</a:t>
            </a:r>
          </a:p>
        </p:txBody>
      </p:sp>
      <p:sp>
        <p:nvSpPr>
          <p:cNvPr id="7171" name="Content Placeholder 2"/>
          <p:cNvSpPr>
            <a:spLocks noGrp="1"/>
          </p:cNvSpPr>
          <p:nvPr>
            <p:ph idx="1"/>
          </p:nvPr>
        </p:nvSpPr>
        <p:spPr>
          <a:xfrm>
            <a:off x="517688" y="1652981"/>
            <a:ext cx="6295768" cy="4351338"/>
          </a:xfrm>
        </p:spPr>
        <p:txBody>
          <a:bodyPr>
            <a:normAutofit fontScale="85000" lnSpcReduction="20000"/>
          </a:bodyPr>
          <a:lstStyle/>
          <a:p>
            <a:r>
              <a:rPr lang="en-US" b="1" i="1" u="sng" dirty="0">
                <a:solidFill>
                  <a:srgbClr val="C00000"/>
                </a:solidFill>
              </a:rPr>
              <a:t>Sherman Act, § 2 </a:t>
            </a:r>
            <a:r>
              <a:rPr lang="en-US" sz="2100" i="1" u="sng" dirty="0">
                <a:solidFill>
                  <a:srgbClr val="00B0F0"/>
                </a:solidFill>
              </a:rPr>
              <a:t>(p. 1489)</a:t>
            </a:r>
            <a:endParaRPr lang="en-US" b="1" i="1" u="sng" dirty="0"/>
          </a:p>
          <a:p>
            <a:pPr lvl="1">
              <a:buFontTx/>
              <a:buNone/>
            </a:pPr>
            <a:r>
              <a:rPr lang="en-US" dirty="0"/>
              <a:t>“Every person who shall </a:t>
            </a:r>
            <a:r>
              <a:rPr lang="en-US" i="1" dirty="0">
                <a:solidFill>
                  <a:srgbClr val="C00000"/>
                </a:solidFill>
              </a:rPr>
              <a:t>monopolize</a:t>
            </a:r>
            <a:r>
              <a:rPr lang="en-US" dirty="0"/>
              <a:t>, or </a:t>
            </a:r>
            <a:r>
              <a:rPr lang="en-US" i="1" dirty="0">
                <a:solidFill>
                  <a:srgbClr val="C00000"/>
                </a:solidFill>
              </a:rPr>
              <a:t>attempt to monopolize</a:t>
            </a:r>
            <a:r>
              <a:rPr lang="en-US" dirty="0"/>
              <a:t>, or </a:t>
            </a:r>
            <a:r>
              <a:rPr lang="en-US" i="1" dirty="0">
                <a:solidFill>
                  <a:srgbClr val="C00000"/>
                </a:solidFill>
              </a:rPr>
              <a:t>combine or conspire</a:t>
            </a:r>
            <a:r>
              <a:rPr lang="en-US" dirty="0">
                <a:solidFill>
                  <a:srgbClr val="C00000"/>
                </a:solidFill>
              </a:rPr>
              <a:t> </a:t>
            </a:r>
            <a:r>
              <a:rPr lang="en-US" dirty="0"/>
              <a:t>with any other person or persons </a:t>
            </a:r>
            <a:r>
              <a:rPr lang="en-US" i="1" dirty="0">
                <a:solidFill>
                  <a:srgbClr val="C00000"/>
                </a:solidFill>
              </a:rPr>
              <a:t>to monopolize</a:t>
            </a:r>
            <a:r>
              <a:rPr lang="en-US" dirty="0"/>
              <a:t>…”</a:t>
            </a:r>
          </a:p>
          <a:p>
            <a:pPr lvl="1">
              <a:buFontTx/>
              <a:buNone/>
            </a:pPr>
            <a:endParaRPr lang="en-US" dirty="0"/>
          </a:p>
          <a:p>
            <a:r>
              <a:rPr lang="en-US" b="1" i="1" dirty="0">
                <a:solidFill>
                  <a:srgbClr val="C00000"/>
                </a:solidFill>
              </a:rPr>
              <a:t>Three Distinct Offenses</a:t>
            </a:r>
            <a:r>
              <a:rPr lang="en-US" dirty="0">
                <a:solidFill>
                  <a:srgbClr val="C00000"/>
                </a:solidFill>
              </a:rPr>
              <a:t>:</a:t>
            </a:r>
          </a:p>
          <a:p>
            <a:pPr lvl="1"/>
            <a:r>
              <a:rPr lang="en-US" dirty="0"/>
              <a:t>Monopolization </a:t>
            </a:r>
            <a:r>
              <a:rPr lang="en-US" i="1" dirty="0"/>
              <a:t>(Grinnell)</a:t>
            </a:r>
          </a:p>
          <a:p>
            <a:pPr lvl="1"/>
            <a:r>
              <a:rPr lang="en-US" dirty="0"/>
              <a:t>Attempt to monopolize </a:t>
            </a:r>
            <a:r>
              <a:rPr lang="en-US" i="1" dirty="0"/>
              <a:t>(Spectrum Sports)</a:t>
            </a:r>
          </a:p>
          <a:p>
            <a:pPr lvl="1"/>
            <a:r>
              <a:rPr lang="en-US" dirty="0"/>
              <a:t>Conspiracy to monopolize (</a:t>
            </a:r>
            <a:r>
              <a:rPr lang="en-US" i="1" dirty="0"/>
              <a:t>American Tobacco</a:t>
            </a:r>
            <a:r>
              <a:rPr lang="en-US" dirty="0"/>
              <a:t>)</a:t>
            </a:r>
            <a:br>
              <a:rPr lang="en-US" dirty="0"/>
            </a:br>
            <a:endParaRPr lang="en-US" dirty="0"/>
          </a:p>
          <a:p>
            <a:r>
              <a:rPr lang="en-US" altLang="en-US" b="1" i="1" dirty="0">
                <a:solidFill>
                  <a:srgbClr val="C00000"/>
                </a:solidFill>
              </a:rPr>
              <a:t>Elements of the statutory offenses</a:t>
            </a:r>
          </a:p>
          <a:p>
            <a:pPr lvl="1"/>
            <a:r>
              <a:rPr lang="en-US" altLang="en-US" dirty="0"/>
              <a:t>Monopoly power</a:t>
            </a:r>
          </a:p>
          <a:p>
            <a:pPr lvl="1"/>
            <a:r>
              <a:rPr lang="en-US" altLang="en-US" dirty="0"/>
              <a:t>Exclusionary acts</a:t>
            </a:r>
          </a:p>
          <a:p>
            <a:pPr lvl="1"/>
            <a:r>
              <a:rPr lang="en-US" dirty="0"/>
              <a:t>Proximity to monopolization</a:t>
            </a:r>
          </a:p>
          <a:p>
            <a:pPr lvl="1"/>
            <a:r>
              <a:rPr lang="en-US" altLang="en-US" dirty="0"/>
              <a:t>Intent</a:t>
            </a:r>
          </a:p>
          <a:p>
            <a:pPr lvl="1"/>
            <a:endParaRPr lang="en-US" dirty="0"/>
          </a:p>
        </p:txBody>
      </p:sp>
      <p:sp>
        <p:nvSpPr>
          <p:cNvPr id="7172" name="Slide Number Placeholder 3"/>
          <p:cNvSpPr>
            <a:spLocks noGrp="1"/>
          </p:cNvSpPr>
          <p:nvPr>
            <p:ph type="sldNum" sz="quarter" idx="12"/>
          </p:nvPr>
        </p:nvSpPr>
        <p:spPr>
          <a:noFill/>
        </p:spPr>
        <p:txBody>
          <a:bodyPr/>
          <a:lstStyle/>
          <a:p>
            <a:fld id="{C3B39F11-677F-49D6-A77E-7B25806C51F6}" type="slidenum">
              <a:rPr lang="en-US" smtClean="0"/>
              <a:pPr/>
              <a:t>4</a:t>
            </a:fld>
            <a:endParaRPr lang="en-US" dirty="0"/>
          </a:p>
        </p:txBody>
      </p:sp>
      <p:sp>
        <p:nvSpPr>
          <p:cNvPr id="2" name="TextBox 1"/>
          <p:cNvSpPr txBox="1"/>
          <p:nvPr/>
        </p:nvSpPr>
        <p:spPr>
          <a:xfrm>
            <a:off x="7783260" y="3147412"/>
            <a:ext cx="3489861" cy="1323439"/>
          </a:xfrm>
          <a:prstGeom prst="rect">
            <a:avLst/>
          </a:prstGeom>
          <a:solidFill>
            <a:srgbClr val="FFFF00"/>
          </a:solidFill>
          <a:ln w="28575">
            <a:solidFill>
              <a:srgbClr val="C00000"/>
            </a:solidFill>
          </a:ln>
        </p:spPr>
        <p:txBody>
          <a:bodyPr wrap="square" rtlCol="0">
            <a:spAutoFit/>
          </a:bodyPr>
          <a:lstStyle/>
          <a:p>
            <a:pPr algn="ctr"/>
            <a:r>
              <a:rPr lang="en-US" sz="2000" b="1" i="1" dirty="0">
                <a:solidFill>
                  <a:srgbClr val="C00000"/>
                </a:solidFill>
                <a:latin typeface="Times New Roman" panose="02020603050405020304" pitchFamily="18" charset="0"/>
                <a:cs typeface="Times New Roman" panose="02020603050405020304" pitchFamily="18" charset="0"/>
              </a:rPr>
              <a:t>“Monopolize” </a:t>
            </a:r>
          </a:p>
          <a:p>
            <a:pPr algn="ctr"/>
            <a:r>
              <a:rPr lang="en-US" sz="2000" b="1" i="1" dirty="0">
                <a:solidFill>
                  <a:srgbClr val="C00000"/>
                </a:solidFill>
                <a:latin typeface="Times New Roman" panose="02020603050405020304" pitchFamily="18" charset="0"/>
                <a:cs typeface="Times New Roman" panose="02020603050405020304" pitchFamily="18" charset="0"/>
              </a:rPr>
              <a:t>NOT “Monopoly” </a:t>
            </a:r>
          </a:p>
          <a:p>
            <a:pPr algn="ctr"/>
            <a:endParaRPr lang="en-US" sz="2000" b="1" i="1" dirty="0">
              <a:solidFill>
                <a:srgbClr val="C00000"/>
              </a:solidFill>
              <a:latin typeface="Times New Roman" panose="02020603050405020304" pitchFamily="18" charset="0"/>
              <a:cs typeface="Times New Roman" panose="02020603050405020304" pitchFamily="18" charset="0"/>
            </a:endParaRPr>
          </a:p>
          <a:p>
            <a:pPr algn="ctr"/>
            <a:r>
              <a:rPr lang="en-US" sz="2000" b="1" i="1" dirty="0">
                <a:solidFill>
                  <a:srgbClr val="C00000"/>
                </a:solidFill>
                <a:latin typeface="Times New Roman" panose="02020603050405020304" pitchFamily="18" charset="0"/>
                <a:cs typeface="Times New Roman" panose="02020603050405020304" pitchFamily="18" charset="0"/>
              </a:rPr>
              <a:t>Power + Conduct</a:t>
            </a:r>
          </a:p>
        </p:txBody>
      </p:sp>
      <p:cxnSp>
        <p:nvCxnSpPr>
          <p:cNvPr id="6" name="Straight Arrow Connector 5">
            <a:extLst>
              <a:ext uri="{FF2B5EF4-FFF2-40B4-BE49-F238E27FC236}">
                <a16:creationId xmlns:a16="http://schemas.microsoft.com/office/drawing/2014/main" id="{52BD4F05-EF03-4A82-B6A5-00E15E5C56E3}"/>
              </a:ext>
            </a:extLst>
          </p:cNvPr>
          <p:cNvCxnSpPr>
            <a:cxnSpLocks/>
          </p:cNvCxnSpPr>
          <p:nvPr/>
        </p:nvCxnSpPr>
        <p:spPr>
          <a:xfrm>
            <a:off x="9438733" y="3808520"/>
            <a:ext cx="0" cy="367554"/>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84FA5B-462E-4931-A3A8-3A1962F59600}"/>
              </a:ext>
            </a:extLst>
          </p:cNvPr>
          <p:cNvCxnSpPr>
            <a:cxnSpLocks/>
          </p:cNvCxnSpPr>
          <p:nvPr/>
        </p:nvCxnSpPr>
        <p:spPr>
          <a:xfrm>
            <a:off x="5250730" y="2728777"/>
            <a:ext cx="2441542" cy="565608"/>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5C0EE80-7C7C-43AB-822F-481C009CE826}"/>
              </a:ext>
            </a:extLst>
          </p:cNvPr>
          <p:cNvCxnSpPr>
            <a:cxnSpLocks/>
          </p:cNvCxnSpPr>
          <p:nvPr/>
        </p:nvCxnSpPr>
        <p:spPr>
          <a:xfrm flipH="1">
            <a:off x="4458880" y="4176074"/>
            <a:ext cx="3082563" cy="876693"/>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BABF96E-C497-4935-864F-D7BCF9FC86C0}"/>
              </a:ext>
            </a:extLst>
          </p:cNvPr>
          <p:cNvSpPr txBox="1"/>
          <p:nvPr/>
        </p:nvSpPr>
        <p:spPr>
          <a:xfrm>
            <a:off x="7452367" y="1066671"/>
            <a:ext cx="2884183" cy="1015663"/>
          </a:xfrm>
          <a:prstGeom prst="rect">
            <a:avLst/>
          </a:prstGeom>
          <a:noFill/>
          <a:ln w="38100">
            <a:solidFill>
              <a:srgbClr val="0070C0"/>
            </a:solidFill>
          </a:ln>
        </p:spPr>
        <p:txBody>
          <a:bodyPr wrap="square" rtlCol="0">
            <a:spAutoFit/>
          </a:bodyPr>
          <a:lstStyle/>
          <a:p>
            <a:r>
              <a:rPr lang="en-US" sz="2000" b="1" dirty="0">
                <a:solidFill>
                  <a:schemeClr val="accent1"/>
                </a:solidFill>
              </a:rPr>
              <a:t>Single firm conduct and concerted action (horizontal or vertical)</a:t>
            </a:r>
          </a:p>
        </p:txBody>
      </p:sp>
      <p:cxnSp>
        <p:nvCxnSpPr>
          <p:cNvPr id="10" name="Straight Connector 9">
            <a:extLst>
              <a:ext uri="{FF2B5EF4-FFF2-40B4-BE49-F238E27FC236}">
                <a16:creationId xmlns:a16="http://schemas.microsoft.com/office/drawing/2014/main" id="{D252B82D-6872-4786-B0B8-CB550005D787}"/>
              </a:ext>
            </a:extLst>
          </p:cNvPr>
          <p:cNvCxnSpPr>
            <a:cxnSpLocks/>
          </p:cNvCxnSpPr>
          <p:nvPr/>
        </p:nvCxnSpPr>
        <p:spPr>
          <a:xfrm flipH="1">
            <a:off x="6673225" y="1842562"/>
            <a:ext cx="605786" cy="32305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5F81079-85FA-498E-921A-1C3D70E1847E}"/>
              </a:ext>
            </a:extLst>
          </p:cNvPr>
          <p:cNvSpPr txBox="1"/>
          <p:nvPr/>
        </p:nvSpPr>
        <p:spPr>
          <a:xfrm>
            <a:off x="7863939" y="4725134"/>
            <a:ext cx="3489861" cy="1631216"/>
          </a:xfrm>
          <a:prstGeom prst="rect">
            <a:avLst/>
          </a:prstGeom>
          <a:solidFill>
            <a:srgbClr val="FFC000"/>
          </a:solidFill>
          <a:ln w="28575">
            <a:solidFill>
              <a:srgbClr val="C00000"/>
            </a:solidFill>
          </a:ln>
        </p:spPr>
        <p:txBody>
          <a:bodyPr wrap="square" rtlCol="0">
            <a:spAutoFit/>
          </a:bodyPr>
          <a:lstStyle/>
          <a:p>
            <a:pPr algn="ctr"/>
            <a:r>
              <a:rPr lang="en-US" sz="2000" b="1" i="1" dirty="0">
                <a:solidFill>
                  <a:srgbClr val="C00000"/>
                </a:solidFill>
                <a:latin typeface="Times New Roman" panose="02020603050405020304" pitchFamily="18" charset="0"/>
                <a:cs typeface="Times New Roman" panose="02020603050405020304" pitchFamily="18" charset="0"/>
              </a:rPr>
              <a:t>Not “Big is Bad”</a:t>
            </a:r>
          </a:p>
          <a:p>
            <a:pPr algn="ctr"/>
            <a:endParaRPr lang="en-US" sz="2000" b="1" i="1" u="sng" dirty="0">
              <a:solidFill>
                <a:srgbClr val="C00000"/>
              </a:solidFill>
              <a:latin typeface="Times New Roman" panose="02020603050405020304" pitchFamily="18" charset="0"/>
              <a:cs typeface="Times New Roman" panose="02020603050405020304" pitchFamily="18" charset="0"/>
            </a:endParaRPr>
          </a:p>
          <a:p>
            <a:pPr algn="ctr"/>
            <a:r>
              <a:rPr lang="en-US" sz="2000" b="1" i="1" u="sng" dirty="0">
                <a:solidFill>
                  <a:srgbClr val="C00000"/>
                </a:solidFill>
                <a:latin typeface="Times New Roman" panose="02020603050405020304" pitchFamily="18" charset="0"/>
                <a:cs typeface="Times New Roman" panose="02020603050405020304" pitchFamily="18" charset="0"/>
              </a:rPr>
              <a:t>But</a:t>
            </a:r>
          </a:p>
          <a:p>
            <a:pPr algn="ctr"/>
            <a:endParaRPr lang="en-US" sz="2000" b="1" i="1" u="sng" dirty="0">
              <a:solidFill>
                <a:srgbClr val="C00000"/>
              </a:solidFill>
              <a:latin typeface="Times New Roman" panose="02020603050405020304" pitchFamily="18" charset="0"/>
              <a:cs typeface="Times New Roman" panose="02020603050405020304" pitchFamily="18" charset="0"/>
            </a:endParaRPr>
          </a:p>
          <a:p>
            <a:pPr algn="ctr"/>
            <a:r>
              <a:rPr lang="en-US" sz="2000" b="1" i="1" dirty="0">
                <a:solidFill>
                  <a:srgbClr val="C00000"/>
                </a:solidFill>
                <a:latin typeface="Times New Roman" panose="02020603050405020304" pitchFamily="18" charset="0"/>
                <a:cs typeface="Times New Roman" panose="02020603050405020304" pitchFamily="18" charset="0"/>
              </a:rPr>
              <a:t>“Big Plus Bad”</a:t>
            </a:r>
          </a:p>
        </p:txBody>
      </p:sp>
    </p:spTree>
    <p:extLst>
      <p:ext uri="{BB962C8B-B14F-4D97-AF65-F5344CB8AC3E}">
        <p14:creationId xmlns:p14="http://schemas.microsoft.com/office/powerpoint/2010/main" val="3865562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23420" y="-97278"/>
            <a:ext cx="10515600" cy="1325563"/>
          </a:xfrm>
        </p:spPr>
        <p:txBody>
          <a:bodyPr>
            <a:normAutofit/>
          </a:bodyPr>
          <a:lstStyle/>
          <a:p>
            <a:r>
              <a:rPr lang="en-US" sz="2800" dirty="0"/>
              <a:t>Alternative Section 2 Standards: </a:t>
            </a:r>
            <a:br>
              <a:rPr lang="en-US" sz="2800" dirty="0"/>
            </a:br>
            <a:r>
              <a:rPr lang="en-US" sz="2800" dirty="0"/>
              <a:t>Where do Alcoa &amp; Aspen Fit?</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83662" y="965636"/>
            <a:ext cx="5181600" cy="5755840"/>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r>
              <a:rPr lang="en-US" sz="6800" b="1" dirty="0">
                <a:latin typeface="Times New Roman" panose="02020603050405020304" pitchFamily="18" charset="0"/>
                <a:cs typeface="Times New Roman" panose="02020603050405020304" pitchFamily="18" charset="0"/>
              </a:rPr>
              <a:t>No fault </a:t>
            </a:r>
            <a:r>
              <a:rPr lang="en-US" sz="6800" dirty="0">
                <a:latin typeface="Times New Roman" panose="02020603050405020304" pitchFamily="18" charset="0"/>
                <a:cs typeface="Times New Roman" panose="02020603050405020304" pitchFamily="18" charset="0"/>
              </a:rPr>
              <a:t>(i.e., no anticompetitive conduct element)</a:t>
            </a:r>
          </a:p>
          <a:p>
            <a:pPr lvl="1"/>
            <a:r>
              <a:rPr lang="en-US" sz="6000" dirty="0">
                <a:latin typeface="Times New Roman" panose="02020603050405020304" pitchFamily="18" charset="0"/>
                <a:cs typeface="Times New Roman" panose="02020603050405020304" pitchFamily="18" charset="0"/>
              </a:rPr>
              <a:t>Per se illegal to achieve/maintain monopoly power </a:t>
            </a:r>
          </a:p>
          <a:p>
            <a:pPr lvl="1"/>
            <a:r>
              <a:rPr lang="en-US" sz="6000" dirty="0">
                <a:latin typeface="Times New Roman" panose="02020603050405020304" pitchFamily="18" charset="0"/>
                <a:cs typeface="Times New Roman" panose="02020603050405020304" pitchFamily="18" charset="0"/>
              </a:rPr>
              <a:t>Duty to cooperate with rivals</a:t>
            </a:r>
            <a:br>
              <a:rPr lang="en-US" sz="6000" dirty="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a:p>
            <a:r>
              <a:rPr lang="en-US" sz="6800" b="1" dirty="0">
                <a:highlight>
                  <a:srgbClr val="FFFF00"/>
                </a:highlight>
                <a:latin typeface="Times New Roman" panose="02020603050405020304" pitchFamily="18" charset="0"/>
                <a:cs typeface="Times New Roman" panose="02020603050405020304" pitchFamily="18" charset="0"/>
              </a:rPr>
              <a:t>No fault, but with excuses </a:t>
            </a:r>
            <a:r>
              <a:rPr lang="en-US" sz="6800" i="1" dirty="0">
                <a:latin typeface="Times New Roman" panose="02020603050405020304" pitchFamily="18" charset="0"/>
                <a:cs typeface="Times New Roman" panose="02020603050405020304" pitchFamily="18" charset="0"/>
              </a:rPr>
              <a:t>[burden of proof TBD]</a:t>
            </a:r>
            <a:endParaRPr lang="en-US" sz="6800" dirty="0">
              <a:latin typeface="Times New Roman" panose="02020603050405020304" pitchFamily="18" charset="0"/>
              <a:cs typeface="Times New Roman" panose="02020603050405020304" pitchFamily="18" charset="0"/>
            </a:endParaRPr>
          </a:p>
          <a:p>
            <a:pPr lvl="1"/>
            <a:r>
              <a:rPr lang="en-US" sz="6000" dirty="0" err="1">
                <a:latin typeface="Times New Roman" panose="02020603050405020304" pitchFamily="18" charset="0"/>
                <a:cs typeface="Times New Roman" panose="02020603050405020304" pitchFamily="18" charset="0"/>
              </a:rPr>
              <a:t>SSFI</a:t>
            </a:r>
            <a:r>
              <a:rPr lang="en-US" sz="6000" dirty="0">
                <a:latin typeface="Times New Roman" panose="02020603050405020304" pitchFamily="18" charset="0"/>
                <a:cs typeface="Times New Roman" panose="02020603050405020304" pitchFamily="18" charset="0"/>
              </a:rPr>
              <a:t> (business acumen; better product; lower costs)</a:t>
            </a:r>
          </a:p>
          <a:p>
            <a:pPr lvl="1"/>
            <a:r>
              <a:rPr lang="en-US" sz="6000" dirty="0">
                <a:latin typeface="Times New Roman" panose="02020603050405020304" pitchFamily="18" charset="0"/>
                <a:cs typeface="Times New Roman" panose="02020603050405020304" pitchFamily="18" charset="0"/>
              </a:rPr>
              <a:t>Natural monopoly</a:t>
            </a:r>
          </a:p>
          <a:p>
            <a:pPr lvl="1"/>
            <a:r>
              <a:rPr lang="en-US" sz="6000" dirty="0">
                <a:latin typeface="Times New Roman" panose="02020603050405020304" pitchFamily="18" charset="0"/>
                <a:cs typeface="Times New Roman" panose="02020603050405020304" pitchFamily="18" charset="0"/>
              </a:rPr>
              <a:t>Historical accident</a:t>
            </a:r>
          </a:p>
          <a:p>
            <a:pPr lvl="1"/>
            <a:r>
              <a:rPr lang="en-US" sz="6000" dirty="0">
                <a:latin typeface="Times New Roman" panose="02020603050405020304" pitchFamily="18" charset="0"/>
                <a:cs typeface="Times New Roman" panose="02020603050405020304" pitchFamily="18" charset="0"/>
              </a:rPr>
              <a:t>Burden on defendant to show excuses </a:t>
            </a:r>
            <a:br>
              <a:rPr lang="en-US" sz="6000"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(analogous to “quick-look” standard</a:t>
            </a:r>
          </a:p>
          <a:p>
            <a:pPr lvl="1"/>
            <a:r>
              <a:rPr lang="en-US" sz="6000" i="1" dirty="0">
                <a:latin typeface="Times New Roman" panose="02020603050405020304" pitchFamily="18" charset="0"/>
                <a:cs typeface="Times New Roman" panose="02020603050405020304" pitchFamily="18" charset="0"/>
              </a:rPr>
              <a:t>Grinnell </a:t>
            </a:r>
            <a:r>
              <a:rPr lang="en-US" sz="6000" dirty="0">
                <a:latin typeface="Times New Roman" panose="02020603050405020304" pitchFamily="18" charset="0"/>
                <a:cs typeface="Times New Roman" panose="02020603050405020304" pitchFamily="18" charset="0"/>
              </a:rPr>
              <a:t>may place burden on plaintiff</a:t>
            </a:r>
          </a:p>
          <a:p>
            <a:pPr lvl="1"/>
            <a:endParaRPr lang="en-US" sz="7600" dirty="0">
              <a:latin typeface="Times New Roman" panose="02020603050405020304" pitchFamily="18" charset="0"/>
              <a:cs typeface="Times New Roman" panose="02020603050405020304" pitchFamily="18" charset="0"/>
            </a:endParaRPr>
          </a:p>
          <a:p>
            <a:r>
              <a:rPr lang="en-US" sz="6800" b="1" dirty="0">
                <a:highlight>
                  <a:srgbClr val="FFFF00"/>
                </a:highlight>
                <a:latin typeface="Times New Roman" panose="02020603050405020304" pitchFamily="18" charset="0"/>
                <a:cs typeface="Times New Roman" panose="02020603050405020304" pitchFamily="18" charset="0"/>
              </a:rPr>
              <a:t>Consumer welfare harm </a:t>
            </a:r>
            <a:r>
              <a:rPr lang="en-US" sz="6800" dirty="0">
                <a:latin typeface="Times New Roman" panose="02020603050405020304" pitchFamily="18" charset="0"/>
                <a:cs typeface="Times New Roman" panose="02020603050405020304" pitchFamily="18" charset="0"/>
              </a:rPr>
              <a:t>(with variants)</a:t>
            </a:r>
          </a:p>
          <a:p>
            <a:pPr lvl="1"/>
            <a:r>
              <a:rPr lang="en-US" sz="6000" dirty="0">
                <a:latin typeface="Times New Roman" panose="02020603050405020304" pitchFamily="18" charset="0"/>
                <a:cs typeface="Times New Roman" panose="02020603050405020304" pitchFamily="18" charset="0"/>
              </a:rPr>
              <a:t> Net consumer harm under basic Rule of Reason </a:t>
            </a:r>
          </a:p>
          <a:p>
            <a:pPr lvl="1"/>
            <a:r>
              <a:rPr lang="en-US" sz="6000" dirty="0">
                <a:latin typeface="Times New Roman" panose="02020603050405020304" pitchFamily="18" charset="0"/>
                <a:cs typeface="Times New Roman" panose="02020603050405020304" pitchFamily="18" charset="0"/>
              </a:rPr>
              <a:t> “Section 2 unreasonableness” standard </a:t>
            </a:r>
          </a:p>
          <a:p>
            <a:pPr lvl="2"/>
            <a:r>
              <a:rPr lang="en-US" sz="5800" dirty="0">
                <a:latin typeface="Times New Roman" panose="02020603050405020304" pitchFamily="18" charset="0"/>
                <a:cs typeface="Times New Roman" panose="02020603050405020304" pitchFamily="18" charset="0"/>
              </a:rPr>
              <a:t>“Unreasonably exclusionary” conduct</a:t>
            </a:r>
          </a:p>
          <a:p>
            <a:pPr lvl="2"/>
            <a:r>
              <a:rPr lang="en-US" sz="5800" dirty="0">
                <a:latin typeface="Times New Roman" panose="02020603050405020304" pitchFamily="18" charset="0"/>
                <a:cs typeface="Times New Roman" panose="02020603050405020304" pitchFamily="18" charset="0"/>
              </a:rPr>
              <a:t>“Unduly coercive” conduct</a:t>
            </a:r>
          </a:p>
          <a:p>
            <a:pPr lvl="2"/>
            <a:r>
              <a:rPr lang="en-US" sz="5800" dirty="0">
                <a:latin typeface="Times New Roman" panose="02020603050405020304" pitchFamily="18" charset="0"/>
                <a:cs typeface="Times New Roman" panose="02020603050405020304" pitchFamily="18" charset="0"/>
              </a:rPr>
              <a:t>“Unnecessarily restrictive” conduct</a:t>
            </a:r>
          </a:p>
          <a:p>
            <a:pPr lvl="2"/>
            <a:r>
              <a:rPr lang="en-US" sz="5800" dirty="0">
                <a:latin typeface="Times New Roman" panose="02020603050405020304" pitchFamily="18" charset="0"/>
                <a:cs typeface="Times New Roman" panose="02020603050405020304" pitchFamily="18" charset="0"/>
              </a:rPr>
              <a:t>"primary purpose and effect" </a:t>
            </a:r>
          </a:p>
          <a:p>
            <a:r>
              <a:rPr lang="en-US" sz="6400" b="1" dirty="0">
                <a:latin typeface="Times New Roman" panose="02020603050405020304" pitchFamily="18" charset="0"/>
                <a:cs typeface="Times New Roman" panose="02020603050405020304" pitchFamily="18" charset="0"/>
              </a:rPr>
              <a:t>“Disproportionate” consumer harm </a:t>
            </a:r>
            <a:r>
              <a:rPr lang="en-US" sz="6400" b="1" i="1" dirty="0">
                <a:latin typeface="Times New Roman" panose="02020603050405020304" pitchFamily="18" charset="0"/>
                <a:cs typeface="Times New Roman" panose="02020603050405020304" pitchFamily="18" charset="0"/>
              </a:rPr>
              <a:t>(</a:t>
            </a:r>
            <a:r>
              <a:rPr lang="en-US" sz="6400" b="1" i="1" dirty="0" err="1">
                <a:latin typeface="Times New Roman" panose="02020603050405020304" pitchFamily="18" charset="0"/>
                <a:cs typeface="Times New Roman" panose="02020603050405020304" pitchFamily="18" charset="0"/>
              </a:rPr>
              <a:t>Hovenkamp</a:t>
            </a:r>
            <a:r>
              <a:rPr lang="en-US" sz="6400" b="1" i="1" dirty="0">
                <a:latin typeface="Times New Roman" panose="02020603050405020304" pitchFamily="18" charset="0"/>
                <a:cs typeface="Times New Roman" panose="02020603050405020304" pitchFamily="18" charset="0"/>
              </a:rPr>
              <a:t>)</a:t>
            </a:r>
            <a:br>
              <a:rPr lang="en-US" sz="6400" b="1" dirty="0">
                <a:latin typeface="Times New Roman" panose="02020603050405020304" pitchFamily="18" charset="0"/>
                <a:cs typeface="Times New Roman" panose="02020603050405020304" pitchFamily="18" charset="0"/>
              </a:rPr>
            </a:br>
            <a:r>
              <a:rPr lang="en-US" sz="56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708370" y="1128335"/>
            <a:ext cx="6389804" cy="5593140"/>
          </a:xfrm>
          <a:ln w="28575">
            <a:solidFill>
              <a:srgbClr val="C0000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 </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r>
              <a:rPr lang="en-US" sz="1600" b="1" i="1" dirty="0">
                <a:latin typeface="Times New Roman" panose="02020603050405020304" pitchFamily="18" charset="0"/>
                <a:cs typeface="Times New Roman" panose="02020603050405020304" pitchFamily="18" charset="0"/>
              </a:rPr>
              <a:t>		</a:t>
            </a:r>
            <a:endParaRPr lang="en-US" sz="1600" b="1" dirty="0">
              <a:latin typeface="Times New Roman" panose="02020603050405020304" pitchFamily="18" charset="0"/>
              <a:cs typeface="Times New Roman" panose="02020603050405020304" pitchFamily="18" charset="0"/>
            </a:endParaRPr>
          </a:p>
          <a:p>
            <a:r>
              <a:rPr lang="en-US" sz="1600" b="1" dirty="0">
                <a:highlight>
                  <a:srgbClr val="FFFF00"/>
                </a:highlight>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(also called “predation” standard) **</a:t>
            </a:r>
            <a:endParaRPr lang="en-US" sz="1600" b="1" dirty="0">
              <a:latin typeface="Times New Roman" panose="02020603050405020304" pitchFamily="18" charset="0"/>
              <a:cs typeface="Times New Roman" panose="02020603050405020304" pitchFamily="18" charset="0"/>
            </a:endParaRPr>
          </a:p>
          <a:p>
            <a:pPr lvl="1"/>
            <a:r>
              <a:rPr lang="en-US" sz="1600" dirty="0">
                <a:latin typeface="Times New Roman" panose="02020603050405020304" pitchFamily="18" charset="0"/>
                <a:cs typeface="Times New Roman" panose="02020603050405020304" pitchFamily="18" charset="0"/>
              </a:rPr>
              <a:t>Conduct “unprofitable ‘but-for’ impact on monopoly power” </a:t>
            </a:r>
          </a:p>
          <a:p>
            <a:pPr lvl="1"/>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1"/>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1"/>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r>
              <a:rPr lang="en-US" sz="1600" b="1" dirty="0">
                <a:highlight>
                  <a:srgbClr val="FFFF00"/>
                </a:highlight>
                <a:latin typeface="Times New Roman" panose="02020603050405020304" pitchFamily="18" charset="0"/>
                <a:cs typeface="Times New Roman" panose="02020603050405020304" pitchFamily="18" charset="0"/>
              </a:rPr>
              <a:t>Sole purpose to exclude **</a:t>
            </a:r>
            <a:endParaRPr lang="en-US" sz="1600" dirty="0">
              <a:solidFill>
                <a:srgbClr val="C00000"/>
              </a:solidFill>
              <a:latin typeface="Times New Roman" panose="02020603050405020304" pitchFamily="18" charset="0"/>
              <a:cs typeface="Times New Roman" panose="02020603050405020304" pitchFamily="18" charset="0"/>
            </a:endParaRPr>
          </a:p>
          <a:p>
            <a:pPr lvl="1"/>
            <a:r>
              <a:rPr lang="en-US" sz="1600" dirty="0">
                <a:latin typeface="Times New Roman" panose="02020603050405020304" pitchFamily="18" charset="0"/>
                <a:cs typeface="Times New Roman" panose="02020603050405020304" pitchFamily="18" charset="0"/>
              </a:rPr>
              <a:t>“No legitimate business reasons” for conduct</a:t>
            </a:r>
          </a:p>
          <a:p>
            <a:pPr lvl="1"/>
            <a:r>
              <a:rPr lang="en-US" sz="1600" b="1" dirty="0">
                <a:latin typeface="Times New Roman" panose="02020603050405020304" pitchFamily="18" charset="0"/>
                <a:cs typeface="Times New Roman" panose="02020603050405020304" pitchFamily="18" charset="0"/>
              </a:rPr>
              <a:t>“Maneuvers not honestly industrial”</a:t>
            </a:r>
            <a:r>
              <a:rPr lang="en-US" sz="1600" dirty="0">
                <a:latin typeface="Times New Roman" panose="02020603050405020304" pitchFamily="18" charset="0"/>
                <a:cs typeface="Times New Roman" panose="02020603050405020304" pitchFamily="18" charset="0"/>
              </a:rPr>
              <a:t> </a:t>
            </a:r>
          </a:p>
          <a:p>
            <a:pPr lvl="1"/>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_________________________________</a:t>
            </a:r>
          </a:p>
          <a:p>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p>
          <a:p>
            <a:pPr marL="0" indent="0">
              <a:buNone/>
            </a:pPr>
            <a:r>
              <a:rPr lang="en-US" sz="1600" i="1" dirty="0">
                <a:latin typeface="Times New Roman" panose="02020603050405020304" pitchFamily="18" charset="0"/>
                <a:cs typeface="Times New Roman" panose="02020603050405020304" pitchFamily="18" charset="0"/>
              </a:rPr>
              <a:t>** Note: these two </a:t>
            </a:r>
            <a:r>
              <a:rPr lang="en-US" sz="1600" i="1" dirty="0" err="1">
                <a:latin typeface="Times New Roman" panose="02020603050405020304" pitchFamily="18" charset="0"/>
                <a:cs typeface="Times New Roman" panose="02020603050405020304" pitchFamily="18" charset="0"/>
              </a:rPr>
              <a:t>stds</a:t>
            </a:r>
            <a:r>
              <a:rPr lang="en-US" sz="1600" i="1" dirty="0">
                <a:latin typeface="Times New Roman" panose="02020603050405020304" pitchFamily="18" charset="0"/>
                <a:cs typeface="Times New Roman" panose="02020603050405020304" pitchFamily="18" charset="0"/>
              </a:rPr>
              <a:t>. are about inferring anticompetitive purpose, not anticompetitive effects. Legal std may also require showing of consumer harms</a:t>
            </a:r>
          </a:p>
          <a:p>
            <a:pPr marL="0" indent="0">
              <a:buNone/>
            </a:pPr>
            <a:endParaRPr lang="en-US" sz="1400" dirty="0"/>
          </a:p>
        </p:txBody>
      </p:sp>
      <p:cxnSp>
        <p:nvCxnSpPr>
          <p:cNvPr id="7" name="Straight Arrow Connector 6">
            <a:extLst>
              <a:ext uri="{FF2B5EF4-FFF2-40B4-BE49-F238E27FC236}">
                <a16:creationId xmlns:a16="http://schemas.microsoft.com/office/drawing/2014/main" id="{6B7BC384-5B4F-4279-B90D-05200F7DFB34}"/>
              </a:ext>
            </a:extLst>
          </p:cNvPr>
          <p:cNvCxnSpPr>
            <a:cxnSpLocks/>
          </p:cNvCxnSpPr>
          <p:nvPr/>
        </p:nvCxnSpPr>
        <p:spPr>
          <a:xfrm flipV="1">
            <a:off x="4850655" y="2285009"/>
            <a:ext cx="1245345" cy="1518095"/>
          </a:xfrm>
          <a:prstGeom prst="straightConnector1">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86AC6FF-8FBE-4F9F-899F-9707CB14F65E}"/>
              </a:ext>
            </a:extLst>
          </p:cNvPr>
          <p:cNvSpPr txBox="1"/>
          <p:nvPr/>
        </p:nvSpPr>
        <p:spPr>
          <a:xfrm>
            <a:off x="93826" y="905119"/>
            <a:ext cx="1260149" cy="646331"/>
          </a:xfrm>
          <a:prstGeom prst="rect">
            <a:avLst/>
          </a:prstGeom>
          <a:solidFill>
            <a:srgbClr val="FFFF00"/>
          </a:solidFill>
          <a:ln w="38100">
            <a:solidFill>
              <a:srgbClr val="0070C0"/>
            </a:solidFill>
          </a:ln>
        </p:spPr>
        <p:txBody>
          <a:bodyPr wrap="square" rtlCol="0">
            <a:spAutoFit/>
          </a:bodyPr>
          <a:lstStyle/>
          <a:p>
            <a:r>
              <a:rPr lang="en-US" b="1" dirty="0">
                <a:solidFill>
                  <a:srgbClr val="FF0000"/>
                </a:solidFill>
              </a:rPr>
              <a:t>Alcoa Language</a:t>
            </a:r>
          </a:p>
        </p:txBody>
      </p:sp>
      <p:cxnSp>
        <p:nvCxnSpPr>
          <p:cNvPr id="9" name="Straight Arrow Connector 8">
            <a:extLst>
              <a:ext uri="{FF2B5EF4-FFF2-40B4-BE49-F238E27FC236}">
                <a16:creationId xmlns:a16="http://schemas.microsoft.com/office/drawing/2014/main" id="{C1BD6205-4F42-4AF7-A939-132D54A9F5A9}"/>
              </a:ext>
            </a:extLst>
          </p:cNvPr>
          <p:cNvCxnSpPr>
            <a:cxnSpLocks/>
          </p:cNvCxnSpPr>
          <p:nvPr/>
        </p:nvCxnSpPr>
        <p:spPr>
          <a:xfrm flipH="1" flipV="1">
            <a:off x="292725" y="1611966"/>
            <a:ext cx="133350" cy="877426"/>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F9CDCD42-E47F-4A2F-909F-41632C2BE5F8}"/>
              </a:ext>
            </a:extLst>
          </p:cNvPr>
          <p:cNvSpPr>
            <a:spLocks noGrp="1"/>
          </p:cNvSpPr>
          <p:nvPr>
            <p:ph type="sldNum" sz="quarter" idx="12"/>
          </p:nvPr>
        </p:nvSpPr>
        <p:spPr/>
        <p:txBody>
          <a:bodyPr/>
          <a:lstStyle/>
          <a:p>
            <a:fld id="{22A1B923-FE3D-4667-93FD-F1188A614F21}" type="slidenum">
              <a:rPr lang="en-US" smtClean="0"/>
              <a:t>40</a:t>
            </a:fld>
            <a:endParaRPr lang="en-US" dirty="0"/>
          </a:p>
        </p:txBody>
      </p:sp>
      <p:cxnSp>
        <p:nvCxnSpPr>
          <p:cNvPr id="10" name="Straight Arrow Connector 9">
            <a:extLst>
              <a:ext uri="{FF2B5EF4-FFF2-40B4-BE49-F238E27FC236}">
                <a16:creationId xmlns:a16="http://schemas.microsoft.com/office/drawing/2014/main" id="{8F5B2247-F1EF-44BD-84E2-B8EF80B437CC}"/>
              </a:ext>
            </a:extLst>
          </p:cNvPr>
          <p:cNvCxnSpPr>
            <a:cxnSpLocks/>
          </p:cNvCxnSpPr>
          <p:nvPr/>
        </p:nvCxnSpPr>
        <p:spPr>
          <a:xfrm flipH="1" flipV="1">
            <a:off x="4901866" y="3803105"/>
            <a:ext cx="806504" cy="237526"/>
          </a:xfrm>
          <a:prstGeom prst="straightConnector1">
            <a:avLst/>
          </a:prstGeom>
          <a:ln w="5715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65212AB-80A0-48F4-8F4B-E0903C8440E9}"/>
              </a:ext>
            </a:extLst>
          </p:cNvPr>
          <p:cNvSpPr txBox="1"/>
          <p:nvPr/>
        </p:nvSpPr>
        <p:spPr>
          <a:xfrm>
            <a:off x="4901866" y="1107221"/>
            <a:ext cx="1488749" cy="646331"/>
          </a:xfrm>
          <a:prstGeom prst="rect">
            <a:avLst/>
          </a:prstGeom>
          <a:solidFill>
            <a:srgbClr val="FFFF00"/>
          </a:solidFill>
          <a:ln w="38100">
            <a:solidFill>
              <a:srgbClr val="0070C0"/>
            </a:solidFill>
          </a:ln>
        </p:spPr>
        <p:txBody>
          <a:bodyPr wrap="square" rtlCol="0">
            <a:spAutoFit/>
          </a:bodyPr>
          <a:lstStyle/>
          <a:p>
            <a:r>
              <a:rPr lang="en-US" b="1" dirty="0">
                <a:solidFill>
                  <a:srgbClr val="FF0000"/>
                </a:solidFill>
              </a:rPr>
              <a:t>Aspen Language</a:t>
            </a:r>
          </a:p>
        </p:txBody>
      </p:sp>
      <p:cxnSp>
        <p:nvCxnSpPr>
          <p:cNvPr id="15" name="Straight Arrow Connector 14">
            <a:extLst>
              <a:ext uri="{FF2B5EF4-FFF2-40B4-BE49-F238E27FC236}">
                <a16:creationId xmlns:a16="http://schemas.microsoft.com/office/drawing/2014/main" id="{57944008-A991-44F0-8DFE-ACBEB88AEC03}"/>
              </a:ext>
            </a:extLst>
          </p:cNvPr>
          <p:cNvCxnSpPr>
            <a:cxnSpLocks/>
          </p:cNvCxnSpPr>
          <p:nvPr/>
        </p:nvCxnSpPr>
        <p:spPr>
          <a:xfrm flipV="1">
            <a:off x="5473327" y="1895138"/>
            <a:ext cx="0" cy="915138"/>
          </a:xfrm>
          <a:prstGeom prst="straightConnector1">
            <a:avLst/>
          </a:prstGeom>
          <a:ln w="28575">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E594E8E-F4B8-47B3-9008-4053C8006ADD}"/>
              </a:ext>
            </a:extLst>
          </p:cNvPr>
          <p:cNvCxnSpPr>
            <a:cxnSpLocks/>
          </p:cNvCxnSpPr>
          <p:nvPr/>
        </p:nvCxnSpPr>
        <p:spPr>
          <a:xfrm flipV="1">
            <a:off x="2653583" y="3763772"/>
            <a:ext cx="2197072" cy="579028"/>
          </a:xfrm>
          <a:prstGeom prst="straightConnector1">
            <a:avLst/>
          </a:prstGeom>
          <a:ln w="5715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42056C65-029D-4440-929F-22354F079C80}"/>
              </a:ext>
            </a:extLst>
          </p:cNvPr>
          <p:cNvSpPr txBox="1"/>
          <p:nvPr/>
        </p:nvSpPr>
        <p:spPr>
          <a:xfrm>
            <a:off x="10185120" y="3921868"/>
            <a:ext cx="1736399" cy="369332"/>
          </a:xfrm>
          <a:prstGeom prst="rect">
            <a:avLst/>
          </a:prstGeom>
          <a:solidFill>
            <a:srgbClr val="FFFF00"/>
          </a:solidFill>
          <a:ln w="38100">
            <a:solidFill>
              <a:srgbClr val="0070C0"/>
            </a:solidFill>
          </a:ln>
        </p:spPr>
        <p:txBody>
          <a:bodyPr wrap="square" rtlCol="0">
            <a:spAutoFit/>
          </a:bodyPr>
          <a:lstStyle/>
          <a:p>
            <a:r>
              <a:rPr lang="en-US" b="1" dirty="0">
                <a:solidFill>
                  <a:srgbClr val="FF0000"/>
                </a:solidFill>
              </a:rPr>
              <a:t>Alcoa rejected</a:t>
            </a:r>
          </a:p>
        </p:txBody>
      </p:sp>
      <p:cxnSp>
        <p:nvCxnSpPr>
          <p:cNvPr id="32" name="Straight Arrow Connector 31">
            <a:extLst>
              <a:ext uri="{FF2B5EF4-FFF2-40B4-BE49-F238E27FC236}">
                <a16:creationId xmlns:a16="http://schemas.microsoft.com/office/drawing/2014/main" id="{2D220EC6-AEA6-4C04-B5F9-C06C6472A914}"/>
              </a:ext>
            </a:extLst>
          </p:cNvPr>
          <p:cNvCxnSpPr>
            <a:cxnSpLocks/>
          </p:cNvCxnSpPr>
          <p:nvPr/>
        </p:nvCxnSpPr>
        <p:spPr>
          <a:xfrm flipV="1">
            <a:off x="9751020" y="4342800"/>
            <a:ext cx="868199" cy="380979"/>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B9A1E94-A4A8-4D4E-A3F8-7F97F2F179A6}"/>
              </a:ext>
            </a:extLst>
          </p:cNvPr>
          <p:cNvSpPr txBox="1"/>
          <p:nvPr/>
        </p:nvSpPr>
        <p:spPr>
          <a:xfrm>
            <a:off x="7989060" y="40939"/>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spTree>
    <p:extLst>
      <p:ext uri="{BB962C8B-B14F-4D97-AF65-F5344CB8AC3E}">
        <p14:creationId xmlns:p14="http://schemas.microsoft.com/office/powerpoint/2010/main" val="3846218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algn="ctr"/>
            <a:br>
              <a:rPr lang="en-US" altLang="en-US" sz="3600" dirty="0">
                <a:latin typeface="Times New Roman" panose="02020603050405020304" pitchFamily="18" charset="0"/>
                <a:cs typeface="Times New Roman" panose="02020603050405020304" pitchFamily="18" charset="0"/>
              </a:rPr>
            </a:br>
            <a:br>
              <a:rPr lang="en-US" altLang="en-US" sz="3600" dirty="0">
                <a:latin typeface="Times New Roman" panose="02020603050405020304" pitchFamily="18" charset="0"/>
                <a:cs typeface="Times New Roman" panose="02020603050405020304" pitchFamily="18" charset="0"/>
              </a:rPr>
            </a:br>
            <a:br>
              <a:rPr lang="en-US" altLang="en-US" sz="3600" dirty="0">
                <a:latin typeface="Times New Roman" panose="02020603050405020304" pitchFamily="18" charset="0"/>
                <a:cs typeface="Times New Roman" panose="02020603050405020304" pitchFamily="18" charset="0"/>
              </a:rPr>
            </a:br>
            <a:r>
              <a:rPr lang="en-US" altLang="en-US" sz="3600" u="sng" dirty="0">
                <a:latin typeface="Times New Roman" panose="02020603050405020304" pitchFamily="18" charset="0"/>
                <a:cs typeface="Times New Roman" panose="02020603050405020304" pitchFamily="18" charset="0"/>
              </a:rPr>
              <a:t>Proving the Three Elements of Modern Section 2 Law</a:t>
            </a:r>
            <a:br>
              <a:rPr lang="en-US" altLang="en-US" sz="3600" dirty="0">
                <a:latin typeface="Times New Roman" panose="02020603050405020304" pitchFamily="18" charset="0"/>
                <a:cs typeface="Times New Roman" panose="02020603050405020304" pitchFamily="18" charset="0"/>
              </a:rPr>
            </a:br>
            <a:br>
              <a:rPr lang="en-US" altLang="en-US" sz="3600" dirty="0">
                <a:latin typeface="Times New Roman" panose="02020603050405020304" pitchFamily="18" charset="0"/>
                <a:cs typeface="Times New Roman" panose="02020603050405020304" pitchFamily="18" charset="0"/>
              </a:rPr>
            </a:br>
            <a:r>
              <a:rPr lang="en-US" altLang="en-US" sz="3600" dirty="0">
                <a:latin typeface="Times New Roman" panose="02020603050405020304" pitchFamily="18" charset="0"/>
                <a:cs typeface="Times New Roman" panose="02020603050405020304" pitchFamily="18" charset="0"/>
              </a:rPr>
              <a:t>Monopoly Power</a:t>
            </a:r>
            <a:br>
              <a:rPr lang="en-US" altLang="en-US" sz="3600" dirty="0">
                <a:latin typeface="Times New Roman" panose="02020603050405020304" pitchFamily="18" charset="0"/>
                <a:cs typeface="Times New Roman" panose="02020603050405020304" pitchFamily="18" charset="0"/>
              </a:rPr>
            </a:br>
            <a:r>
              <a:rPr lang="en-US" altLang="en-US" sz="3600" dirty="0">
                <a:latin typeface="Times New Roman" panose="02020603050405020304" pitchFamily="18" charset="0"/>
                <a:cs typeface="Times New Roman" panose="02020603050405020304" pitchFamily="18" charset="0"/>
              </a:rPr>
              <a:t>Exclusionary Conduct</a:t>
            </a:r>
            <a:br>
              <a:rPr lang="en-US" altLang="en-US" sz="3600" dirty="0">
                <a:latin typeface="Times New Roman" panose="02020603050405020304" pitchFamily="18" charset="0"/>
                <a:cs typeface="Times New Roman" panose="02020603050405020304" pitchFamily="18" charset="0"/>
              </a:rPr>
            </a:br>
            <a:r>
              <a:rPr lang="en-US" altLang="en-US" sz="3600" dirty="0">
                <a:latin typeface="Times New Roman" panose="02020603050405020304" pitchFamily="18" charset="0"/>
                <a:cs typeface="Times New Roman" panose="02020603050405020304" pitchFamily="18" charset="0"/>
              </a:rPr>
              <a:t>Anticompetitive Effects </a:t>
            </a:r>
            <a:endParaRPr lang="en-US" altLang="en-US" sz="2800" dirty="0">
              <a:latin typeface="Times New Roman" panose="02020603050405020304" pitchFamily="18" charset="0"/>
              <a:cs typeface="Times New Roman" panose="02020603050405020304" pitchFamily="18" charset="0"/>
            </a:endParaRPr>
          </a:p>
        </p:txBody>
      </p:sp>
      <p:sp>
        <p:nvSpPr>
          <p:cNvPr id="2" name="Text Placeholder 1">
            <a:extLst>
              <a:ext uri="{FF2B5EF4-FFF2-40B4-BE49-F238E27FC236}">
                <a16:creationId xmlns:a16="http://schemas.microsoft.com/office/drawing/2014/main" id="{A7EA4972-4B16-43B0-98A4-5F918A3C062A}"/>
              </a:ext>
            </a:extLst>
          </p:cNvPr>
          <p:cNvSpPr>
            <a:spLocks noGrp="1"/>
          </p:cNvSpPr>
          <p:nvPr>
            <p:ph type="body" idx="1"/>
          </p:nvPr>
        </p:nvSpPr>
        <p:spPr/>
        <p:txBody>
          <a:bodyPr/>
          <a:lstStyle/>
          <a:p>
            <a:r>
              <a:rPr lang="en-US" dirty="0"/>
              <a:t> </a:t>
            </a:r>
          </a:p>
        </p:txBody>
      </p:sp>
      <p:sp>
        <p:nvSpPr>
          <p:cNvPr id="11267"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65000"/>
              <a:buFont typeface="Wingdings" panose="05000000000000000000" pitchFamily="2" charset="2"/>
              <a:buChar char="n"/>
              <a:defRPr sz="2000">
                <a:solidFill>
                  <a:schemeClr val="tx1"/>
                </a:solidFill>
                <a:latin typeface="Arial" panose="020B0604020202020204" pitchFamily="34" charset="0"/>
              </a:defRPr>
            </a:lvl1pPr>
            <a:lvl2pPr marL="742950" indent="-285750" eaLnBrk="0" hangingPunct="0">
              <a:spcBef>
                <a:spcPct val="20000"/>
              </a:spcBef>
              <a:buClr>
                <a:schemeClr val="accent2"/>
              </a:buClr>
              <a:buSzPct val="60000"/>
              <a:buFont typeface="Wingdings" panose="05000000000000000000" pitchFamily="2" charset="2"/>
              <a:buChar char="q"/>
              <a:defRPr>
                <a:solidFill>
                  <a:schemeClr val="tx1"/>
                </a:solidFill>
                <a:latin typeface="Arial" panose="020B0604020202020204" pitchFamily="34" charset="0"/>
              </a:defRPr>
            </a:lvl2pPr>
            <a:lvl3pPr marL="1143000" indent="-228600" eaLnBrk="0" hangingPunct="0">
              <a:spcBef>
                <a:spcPct val="20000"/>
              </a:spcBef>
              <a:buClr>
                <a:schemeClr val="accent1"/>
              </a:buClr>
              <a:buSzPct val="65000"/>
              <a:buFont typeface="Wingdings" panose="05000000000000000000" pitchFamily="2" charset="2"/>
              <a:buChar char="n"/>
              <a:defRPr sz="1600">
                <a:solidFill>
                  <a:schemeClr val="tx1"/>
                </a:solidFill>
                <a:latin typeface="Arial" panose="020B0604020202020204" pitchFamily="34" charset="0"/>
              </a:defRPr>
            </a:lvl3pPr>
            <a:lvl4pPr marL="1600200" indent="-228600" eaLnBrk="0" hangingPunct="0">
              <a:spcBef>
                <a:spcPct val="20000"/>
              </a:spcBef>
              <a:buClr>
                <a:schemeClr val="accent2"/>
              </a:buClr>
              <a:buSzPct val="70000"/>
              <a:buFont typeface="Wingdings" panose="05000000000000000000" pitchFamily="2" charset="2"/>
              <a:buChar char="q"/>
              <a:defRPr sz="1400">
                <a:solidFill>
                  <a:schemeClr val="tx1"/>
                </a:solidFill>
                <a:latin typeface="Arial" panose="020B0604020202020204" pitchFamily="34" charset="0"/>
              </a:defRPr>
            </a:lvl4pPr>
            <a:lvl5pPr marL="2057400" indent="-228600" eaLnBrk="0" hangingPunct="0">
              <a:spcBef>
                <a:spcPct val="20000"/>
              </a:spcBef>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9pPr>
          </a:lstStyle>
          <a:p>
            <a:pPr eaLnBrk="1" hangingPunct="1">
              <a:spcBef>
                <a:spcPct val="0"/>
              </a:spcBef>
              <a:buClrTx/>
              <a:buSzTx/>
              <a:buFontTx/>
              <a:buNone/>
            </a:pPr>
            <a:fld id="{C08427DB-767C-4A47-A2A3-F34D43040927}" type="slidenum">
              <a:rPr lang="en-US" altLang="en-US" sz="900">
                <a:solidFill>
                  <a:srgbClr val="000000"/>
                </a:solidFill>
                <a:latin typeface="Garamond" pitchFamily="18" charset="0"/>
              </a:rPr>
              <a:pPr eaLnBrk="1" hangingPunct="1">
                <a:spcBef>
                  <a:spcPct val="0"/>
                </a:spcBef>
                <a:buClrTx/>
                <a:buSzTx/>
                <a:buFontTx/>
                <a:buNone/>
              </a:pPr>
              <a:t>41</a:t>
            </a:fld>
            <a:endParaRPr lang="en-US" altLang="en-US" sz="900">
              <a:solidFill>
                <a:srgbClr val="000000"/>
              </a:solidFill>
              <a:latin typeface="Garamond" pitchFamily="18" charset="0"/>
            </a:endParaRPr>
          </a:p>
        </p:txBody>
      </p:sp>
    </p:spTree>
    <p:extLst>
      <p:ext uri="{BB962C8B-B14F-4D97-AF65-F5344CB8AC3E}">
        <p14:creationId xmlns:p14="http://schemas.microsoft.com/office/powerpoint/2010/main" val="2467434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Monopoly power</a:t>
            </a:r>
          </a:p>
        </p:txBody>
      </p:sp>
      <p:sp>
        <p:nvSpPr>
          <p:cNvPr id="3" name="Content Placeholder 2"/>
          <p:cNvSpPr>
            <a:spLocks noGrp="1"/>
          </p:cNvSpPr>
          <p:nvPr>
            <p:ph idx="1"/>
          </p:nvPr>
        </p:nvSpPr>
        <p:spPr>
          <a:xfrm>
            <a:off x="743932" y="1476832"/>
            <a:ext cx="10515600" cy="4879518"/>
          </a:xfrm>
        </p:spPr>
        <p:txBody>
          <a:bodyPr>
            <a:normAutofit fontScale="92500" lnSpcReduction="20000"/>
          </a:bodyPr>
          <a:lstStyle/>
          <a:p>
            <a:r>
              <a:rPr lang="en-US" dirty="0">
                <a:latin typeface="Times New Roman" panose="02020603050405020304" pitchFamily="18" charset="0"/>
                <a:cs typeface="Times New Roman" panose="02020603050405020304" pitchFamily="18" charset="0"/>
              </a:rPr>
              <a:t>Monopoly power</a:t>
            </a:r>
          </a:p>
          <a:p>
            <a:pPr lvl="1"/>
            <a:r>
              <a:rPr lang="en-US" dirty="0">
                <a:latin typeface="Times New Roman" panose="02020603050405020304" pitchFamily="18" charset="0"/>
                <a:cs typeface="Times New Roman" panose="02020603050405020304" pitchFamily="18" charset="0"/>
              </a:rPr>
              <a:t>Classic </a:t>
            </a:r>
            <a:r>
              <a:rPr lang="en-US" i="1" dirty="0">
                <a:latin typeface="Times New Roman" panose="02020603050405020304" pitchFamily="18" charset="0"/>
                <a:cs typeface="Times New Roman" panose="02020603050405020304" pitchFamily="18" charset="0"/>
              </a:rPr>
              <a:t>du Pont </a:t>
            </a:r>
            <a:r>
              <a:rPr lang="en-US" dirty="0">
                <a:latin typeface="Times New Roman" panose="02020603050405020304" pitchFamily="18" charset="0"/>
                <a:cs typeface="Times New Roman" panose="02020603050405020304" pitchFamily="18" charset="0"/>
              </a:rPr>
              <a:t>formulation: “Monopoly power is the </a:t>
            </a:r>
            <a:r>
              <a:rPr lang="en-US" i="1" dirty="0">
                <a:latin typeface="Times New Roman" panose="02020603050405020304" pitchFamily="18" charset="0"/>
                <a:cs typeface="Times New Roman" panose="02020603050405020304" pitchFamily="18" charset="0"/>
              </a:rPr>
              <a:t>power</a:t>
            </a:r>
            <a:r>
              <a:rPr lang="en-US" dirty="0">
                <a:latin typeface="Times New Roman" panose="02020603050405020304" pitchFamily="18" charset="0"/>
                <a:cs typeface="Times New Roman" panose="02020603050405020304" pitchFamily="18" charset="0"/>
              </a:rPr>
              <a:t> to control prices or exclude competition.”</a:t>
            </a:r>
            <a:r>
              <a:rPr lang="en-US" baseline="30000" dirty="0">
                <a:latin typeface="Times New Roman" panose="02020603050405020304" pitchFamily="18" charset="0"/>
                <a:cs typeface="Times New Roman" panose="02020603050405020304" pitchFamily="18" charset="0"/>
              </a:rPr>
              <a:t>1</a:t>
            </a:r>
          </a:p>
          <a:p>
            <a:pPr lvl="2"/>
            <a:r>
              <a:rPr lang="en-US" dirty="0">
                <a:latin typeface="Times New Roman" panose="02020603050405020304" pitchFamily="18" charset="0"/>
                <a:cs typeface="Times New Roman" panose="02020603050405020304" pitchFamily="18" charset="0"/>
              </a:rPr>
              <a:t>More precisely, monopoly power exists when the firm profitably can maintain price substantially above the competitive level for a significant period of time</a:t>
            </a:r>
          </a:p>
          <a:p>
            <a:pPr lvl="1"/>
            <a:r>
              <a:rPr lang="en-US" dirty="0">
                <a:latin typeface="Times New Roman" panose="02020603050405020304" pitchFamily="18" charset="0"/>
                <a:cs typeface="Times New Roman" panose="02020603050405020304" pitchFamily="18" charset="0"/>
              </a:rPr>
              <a:t>General idea</a:t>
            </a:r>
          </a:p>
          <a:p>
            <a:pPr lvl="2"/>
            <a:r>
              <a:rPr lang="en-US" dirty="0">
                <a:latin typeface="Times New Roman" panose="02020603050405020304" pitchFamily="18" charset="0"/>
                <a:cs typeface="Times New Roman" panose="02020603050405020304" pitchFamily="18" charset="0"/>
              </a:rPr>
              <a:t>The idea is that a monopolist is able to alter the market structure so as to enable it to charge higher prices by restricting output and creating an artificial scarcity in the market, so that customers that value the product the most bid up the market-clearing price</a:t>
            </a:r>
          </a:p>
          <a:p>
            <a:pPr lvl="3"/>
            <a:r>
              <a:rPr lang="en-US" dirty="0">
                <a:latin typeface="Times New Roman" panose="02020603050405020304" pitchFamily="18" charset="0"/>
                <a:cs typeface="Times New Roman" panose="02020603050405020304" pitchFamily="18" charset="0"/>
              </a:rPr>
              <a:t>"If a firm can profitably raise prices without causing competing firms to expand output and drive down prices, that firm has monopoly power.“</a:t>
            </a:r>
            <a:r>
              <a:rPr lang="en-US" baseline="30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a:t>
            </a:r>
          </a:p>
          <a:p>
            <a:pPr lvl="2"/>
            <a:r>
              <a:rPr lang="en-US" dirty="0">
                <a:latin typeface="Times New Roman" panose="02020603050405020304" pitchFamily="18" charset="0"/>
                <a:cs typeface="Times New Roman" panose="02020603050405020304" pitchFamily="18" charset="0"/>
              </a:rPr>
              <a:t>Monopoly power is just a more pronounced form of market power</a:t>
            </a:r>
          </a:p>
          <a:p>
            <a:pPr lvl="3"/>
            <a:r>
              <a:rPr lang="en-US" dirty="0">
                <a:latin typeface="Times New Roman" panose="02020603050405020304" pitchFamily="18" charset="0"/>
                <a:cs typeface="Times New Roman" panose="02020603050405020304" pitchFamily="18" charset="0"/>
              </a:rPr>
              <a:t>The line when market power turns into monopoly power is not well-demarcated</a:t>
            </a:r>
          </a:p>
          <a:p>
            <a:pPr lvl="3"/>
            <a:r>
              <a:rPr lang="en-US" dirty="0">
                <a:latin typeface="Times New Roman" panose="02020603050405020304" pitchFamily="18" charset="0"/>
                <a:cs typeface="Times New Roman" panose="02020603050405020304" pitchFamily="18" charset="0"/>
              </a:rPr>
              <a:t>The usual tests in practice depend on the firm’s share of the relevant market in issue</a:t>
            </a:r>
          </a:p>
          <a:p>
            <a:r>
              <a:rPr lang="en-US" dirty="0">
                <a:solidFill>
                  <a:srgbClr val="C00000"/>
                </a:solidFill>
                <a:latin typeface="Times New Roman" panose="02020603050405020304" pitchFamily="18" charset="0"/>
                <a:cs typeface="Times New Roman" panose="02020603050405020304" pitchFamily="18" charset="0"/>
              </a:rPr>
              <a:t>Critical distinction</a:t>
            </a:r>
          </a:p>
          <a:p>
            <a:pPr lvl="1"/>
            <a:r>
              <a:rPr lang="en-US" dirty="0">
                <a:solidFill>
                  <a:srgbClr val="C00000"/>
                </a:solidFill>
                <a:latin typeface="Times New Roman" panose="02020603050405020304" pitchFamily="18" charset="0"/>
                <a:cs typeface="Times New Roman" panose="02020603050405020304" pitchFamily="18" charset="0"/>
              </a:rPr>
              <a:t>Section 2 is directed against the </a:t>
            </a:r>
            <a:r>
              <a:rPr lang="en-US" i="1" dirty="0">
                <a:solidFill>
                  <a:srgbClr val="C00000"/>
                </a:solidFill>
                <a:latin typeface="Times New Roman" panose="02020603050405020304" pitchFamily="18" charset="0"/>
                <a:cs typeface="Times New Roman" panose="02020603050405020304" pitchFamily="18" charset="0"/>
              </a:rPr>
              <a:t>attainment</a:t>
            </a:r>
            <a:r>
              <a:rPr lang="en-US" dirty="0">
                <a:solidFill>
                  <a:srgbClr val="C00000"/>
                </a:solidFill>
                <a:latin typeface="Times New Roman" panose="02020603050405020304" pitchFamily="18" charset="0"/>
                <a:cs typeface="Times New Roman" panose="02020603050405020304" pitchFamily="18" charset="0"/>
              </a:rPr>
              <a:t> and </a:t>
            </a:r>
            <a:r>
              <a:rPr lang="en-US" i="1" dirty="0">
                <a:solidFill>
                  <a:srgbClr val="C00000"/>
                </a:solidFill>
                <a:latin typeface="Times New Roman" panose="02020603050405020304" pitchFamily="18" charset="0"/>
                <a:cs typeface="Times New Roman" panose="02020603050405020304" pitchFamily="18" charset="0"/>
              </a:rPr>
              <a:t>maintenance</a:t>
            </a:r>
            <a:r>
              <a:rPr lang="en-US" dirty="0">
                <a:solidFill>
                  <a:srgbClr val="C00000"/>
                </a:solidFill>
                <a:latin typeface="Times New Roman" panose="02020603050405020304" pitchFamily="18" charset="0"/>
                <a:cs typeface="Times New Roman" panose="02020603050405020304" pitchFamily="18" charset="0"/>
              </a:rPr>
              <a:t> of monopoly power, </a:t>
            </a:r>
            <a:br>
              <a:rPr lang="en-US" dirty="0">
                <a:solidFill>
                  <a:srgbClr val="C00000"/>
                </a:solidFill>
                <a:latin typeface="Times New Roman" panose="02020603050405020304" pitchFamily="18" charset="0"/>
                <a:cs typeface="Times New Roman" panose="02020603050405020304" pitchFamily="18" charset="0"/>
              </a:rPr>
            </a:br>
            <a:r>
              <a:rPr lang="en-US" dirty="0">
                <a:solidFill>
                  <a:srgbClr val="C00000"/>
                </a:solidFill>
                <a:latin typeface="Times New Roman" panose="02020603050405020304" pitchFamily="18" charset="0"/>
                <a:cs typeface="Times New Roman" panose="02020603050405020304" pitchFamily="18" charset="0"/>
              </a:rPr>
              <a:t>not its </a:t>
            </a:r>
            <a:r>
              <a:rPr lang="en-US" i="1" dirty="0">
                <a:solidFill>
                  <a:srgbClr val="C00000"/>
                </a:solidFill>
                <a:latin typeface="Times New Roman" panose="02020603050405020304" pitchFamily="18" charset="0"/>
                <a:cs typeface="Times New Roman" panose="02020603050405020304" pitchFamily="18" charset="0"/>
              </a:rPr>
              <a:t>exercise  </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42</a:t>
            </a:fld>
            <a:endParaRPr lang="en-US" altLang="en-US"/>
          </a:p>
        </p:txBody>
      </p:sp>
      <p:sp>
        <p:nvSpPr>
          <p:cNvPr id="5" name="TextBox 4"/>
          <p:cNvSpPr txBox="1"/>
          <p:nvPr/>
        </p:nvSpPr>
        <p:spPr>
          <a:xfrm>
            <a:off x="838200" y="6176963"/>
            <a:ext cx="6027227" cy="461665"/>
          </a:xfrm>
          <a:prstGeom prst="rect">
            <a:avLst/>
          </a:prstGeom>
          <a:noFill/>
        </p:spPr>
        <p:txBody>
          <a:bodyPr wrap="none" rtlCol="0">
            <a:spAutoFit/>
          </a:bodyPr>
          <a:lstStyle/>
          <a:p>
            <a:r>
              <a:rPr lang="en-US" sz="1200" baseline="30000" dirty="0"/>
              <a:t>1</a:t>
            </a:r>
            <a:r>
              <a:rPr lang="en-US" sz="1200" dirty="0"/>
              <a:t> </a:t>
            </a:r>
            <a:r>
              <a:rPr lang="fr-FR" sz="1200" dirty="0"/>
              <a:t>United States v. </a:t>
            </a:r>
            <a:r>
              <a:rPr lang="fr-FR" sz="1200" dirty="0" err="1"/>
              <a:t>E.I</a:t>
            </a:r>
            <a:r>
              <a:rPr lang="fr-FR" sz="1200" dirty="0"/>
              <a:t>. du Pont de Nemours &amp; Co., 351 U.S. 377, 391 (1956) (emphasis added).</a:t>
            </a:r>
          </a:p>
          <a:p>
            <a:r>
              <a:rPr lang="fr-FR" sz="1200" baseline="30000" dirty="0"/>
              <a:t>2</a:t>
            </a:r>
            <a:r>
              <a:rPr lang="fr-FR" sz="1200" dirty="0"/>
              <a:t> </a:t>
            </a:r>
            <a:r>
              <a:rPr lang="fr-FR" sz="1200" dirty="0" err="1"/>
              <a:t>Broadcom</a:t>
            </a:r>
            <a:r>
              <a:rPr lang="fr-FR" sz="1200" dirty="0"/>
              <a:t> Corp. v. Qualcomm Inc., 501 F.3d 297, 307 (3d </a:t>
            </a:r>
            <a:r>
              <a:rPr lang="fr-FR" sz="1200" dirty="0" err="1"/>
              <a:t>Cir</a:t>
            </a:r>
            <a:r>
              <a:rPr lang="fr-FR" sz="1200" dirty="0"/>
              <a:t>. 2007). </a:t>
            </a:r>
            <a:endParaRPr lang="en-US" sz="1200" dirty="0"/>
          </a:p>
        </p:txBody>
      </p:sp>
    </p:spTree>
    <p:extLst>
      <p:ext uri="{BB962C8B-B14F-4D97-AF65-F5344CB8AC3E}">
        <p14:creationId xmlns:p14="http://schemas.microsoft.com/office/powerpoint/2010/main" val="32087408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#1A - Market Definition and Monopoly power</a:t>
            </a:r>
          </a:p>
        </p:txBody>
      </p:sp>
      <p:sp>
        <p:nvSpPr>
          <p:cNvPr id="3" name="Content Placeholder 2"/>
          <p:cNvSpPr>
            <a:spLocks noGrp="1"/>
          </p:cNvSpPr>
          <p:nvPr>
            <p:ph idx="1"/>
          </p:nvPr>
        </p:nvSpPr>
        <p:spPr>
          <a:xfrm>
            <a:off x="423419" y="1486259"/>
            <a:ext cx="10515600" cy="5235216"/>
          </a:xfrm>
        </p:spPr>
        <p:txBody>
          <a:bodyPr>
            <a:normAutofit lnSpcReduction="10000"/>
          </a:bodyPr>
          <a:lstStyle/>
          <a:p>
            <a:r>
              <a:rPr lang="en-US" dirty="0">
                <a:latin typeface="Times New Roman" panose="02020603050405020304" pitchFamily="18" charset="0"/>
                <a:cs typeface="Times New Roman" panose="02020603050405020304" pitchFamily="18" charset="0"/>
              </a:rPr>
              <a:t>Relevant market</a:t>
            </a:r>
          </a:p>
          <a:p>
            <a:pPr lvl="1"/>
            <a:r>
              <a:rPr lang="en-US" dirty="0">
                <a:latin typeface="Times New Roman" panose="02020603050405020304" pitchFamily="18" charset="0"/>
                <a:cs typeface="Times New Roman" panose="02020603050405020304" pitchFamily="18" charset="0"/>
              </a:rPr>
              <a:t>As a general rule, the defendant’s actual or desired monopoly power must be “located” in some relevant market</a:t>
            </a:r>
          </a:p>
          <a:p>
            <a:pPr lvl="2"/>
            <a:r>
              <a:rPr lang="en-US" dirty="0">
                <a:latin typeface="Times New Roman" panose="02020603050405020304" pitchFamily="18" charset="0"/>
                <a:cs typeface="Times New Roman" panose="02020603050405020304" pitchFamily="18" charset="0"/>
              </a:rPr>
              <a:t>As a result, proof of the relevant market is generally regarded as an essential element of the plaintiff's prima facie case</a:t>
            </a:r>
          </a:p>
          <a:p>
            <a:pPr lvl="1"/>
            <a:r>
              <a:rPr lang="en-US" dirty="0">
                <a:latin typeface="Times New Roman" panose="02020603050405020304" pitchFamily="18" charset="0"/>
                <a:cs typeface="Times New Roman" panose="02020603050405020304" pitchFamily="18" charset="0"/>
              </a:rPr>
              <a:t>Proof of the relevant market </a:t>
            </a:r>
          </a:p>
          <a:p>
            <a:pPr lvl="2"/>
            <a:r>
              <a:rPr lang="en-US" dirty="0">
                <a:latin typeface="Times New Roman" panose="02020603050405020304" pitchFamily="18" charset="0"/>
                <a:cs typeface="Times New Roman" panose="02020603050405020304" pitchFamily="18" charset="0"/>
              </a:rPr>
              <a:t>The dimensions of the relevant market in a Section 2 case are proved using the same concepts and tools as in a Clayton Act §7 case</a:t>
            </a:r>
          </a:p>
          <a:p>
            <a:pPr lvl="3"/>
            <a:r>
              <a:rPr lang="en-US" dirty="0">
                <a:latin typeface="Times New Roman" panose="02020603050405020304" pitchFamily="18" charset="0"/>
                <a:cs typeface="Times New Roman" panose="02020603050405020304" pitchFamily="18" charset="0"/>
              </a:rPr>
              <a:t>Reasonable interchangeability of use</a:t>
            </a:r>
          </a:p>
          <a:p>
            <a:pPr lvl="3"/>
            <a:r>
              <a:rPr lang="en-US" dirty="0">
                <a:latin typeface="Times New Roman" panose="02020603050405020304" pitchFamily="18" charset="0"/>
                <a:cs typeface="Times New Roman" panose="02020603050405020304" pitchFamily="18" charset="0"/>
              </a:rPr>
              <a:t>High cross-elasticity of demand</a:t>
            </a:r>
          </a:p>
          <a:p>
            <a:pPr lvl="2"/>
            <a:r>
              <a:rPr lang="en-US" b="1" dirty="0">
                <a:highlight>
                  <a:srgbClr val="FFFF00"/>
                </a:highlight>
                <a:latin typeface="Times New Roman" panose="02020603050405020304" pitchFamily="18" charset="0"/>
                <a:cs typeface="Times New Roman" panose="02020603050405020304" pitchFamily="18" charset="0"/>
              </a:rPr>
              <a:t>Where market power is proved through direct evidence, mkt </a:t>
            </a:r>
            <a:r>
              <a:rPr lang="en-US" b="1" dirty="0" err="1">
                <a:highlight>
                  <a:srgbClr val="FFFF00"/>
                </a:highlight>
                <a:latin typeface="Times New Roman" panose="02020603050405020304" pitchFamily="18" charset="0"/>
                <a:cs typeface="Times New Roman" panose="02020603050405020304" pitchFamily="18" charset="0"/>
              </a:rPr>
              <a:t>dfn</a:t>
            </a:r>
            <a:r>
              <a:rPr lang="en-US" b="1" dirty="0">
                <a:highlight>
                  <a:srgbClr val="FFFF00"/>
                </a:highlight>
                <a:latin typeface="Times New Roman" panose="02020603050405020304" pitchFamily="18" charset="0"/>
                <a:cs typeface="Times New Roman" panose="02020603050405020304" pitchFamily="18" charset="0"/>
              </a:rPr>
              <a:t> is proved too</a:t>
            </a:r>
          </a:p>
          <a:p>
            <a:pPr lvl="1"/>
            <a:r>
              <a:rPr lang="en-US" dirty="0">
                <a:latin typeface="Times New Roman" panose="02020603050405020304" pitchFamily="18" charset="0"/>
                <a:cs typeface="Times New Roman" panose="02020603050405020304" pitchFamily="18" charset="0"/>
              </a:rPr>
              <a:t> </a:t>
            </a:r>
            <a:r>
              <a:rPr lang="en-US" dirty="0">
                <a:solidFill>
                  <a:srgbClr val="C00000"/>
                </a:solidFill>
                <a:latin typeface="Times New Roman" panose="02020603050405020304" pitchFamily="18" charset="0"/>
                <a:cs typeface="Times New Roman" panose="02020603050405020304" pitchFamily="18" charset="0"/>
              </a:rPr>
              <a:t>But, the SSNIP test cannot be used because the price is already at the monopoly level</a:t>
            </a:r>
          </a:p>
          <a:p>
            <a:pPr lvl="2"/>
            <a:r>
              <a:rPr lang="en-US" dirty="0">
                <a:latin typeface="Times New Roman" panose="02020603050405020304" pitchFamily="18" charset="0"/>
                <a:cs typeface="Times New Roman" panose="02020603050405020304" pitchFamily="18" charset="0"/>
              </a:rPr>
              <a:t>Thus, further price increases </a:t>
            </a:r>
            <a:r>
              <a:rPr lang="en-US" i="1" dirty="0">
                <a:latin typeface="Times New Roman" panose="02020603050405020304" pitchFamily="18" charset="0"/>
                <a:cs typeface="Times New Roman" panose="02020603050405020304" pitchFamily="18" charset="0"/>
              </a:rPr>
              <a:t>reduce </a:t>
            </a:r>
            <a:r>
              <a:rPr lang="en-US" dirty="0">
                <a:latin typeface="Times New Roman" panose="02020603050405020304" pitchFamily="18" charset="0"/>
                <a:cs typeface="Times New Roman" panose="02020603050405020304" pitchFamily="18" charset="0"/>
              </a:rPr>
              <a:t>profits!</a:t>
            </a:r>
          </a:p>
          <a:p>
            <a:pPr lvl="2"/>
            <a:r>
              <a:rPr lang="en-US" dirty="0">
                <a:latin typeface="Times New Roman" panose="02020603050405020304" pitchFamily="18" charset="0"/>
                <a:cs typeface="Times New Roman" panose="02020603050405020304" pitchFamily="18" charset="0"/>
              </a:rPr>
              <a:t>The Supreme Court erroneous ignored this key point in the </a:t>
            </a:r>
            <a:r>
              <a:rPr lang="en-US" i="1" dirty="0" err="1">
                <a:latin typeface="Times New Roman" panose="02020603050405020304" pitchFamily="18" charset="0"/>
                <a:cs typeface="Times New Roman" panose="02020603050405020304" pitchFamily="18" charset="0"/>
              </a:rPr>
              <a:t>duPont</a:t>
            </a:r>
            <a:r>
              <a:rPr lang="en-US" i="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Cellophane case.</a:t>
            </a:r>
          </a:p>
          <a:p>
            <a:pPr lvl="2"/>
            <a:r>
              <a:rPr lang="en-US" dirty="0">
                <a:solidFill>
                  <a:srgbClr val="C00000"/>
                </a:solidFill>
                <a:latin typeface="Times New Roman" panose="02020603050405020304" pitchFamily="18" charset="0"/>
                <a:cs typeface="Times New Roman" panose="02020603050405020304" pitchFamily="18" charset="0"/>
              </a:rPr>
              <a:t>Error is now called the </a:t>
            </a:r>
            <a:r>
              <a:rPr lang="en-US" i="1" dirty="0">
                <a:solidFill>
                  <a:srgbClr val="C00000"/>
                </a:solidFill>
                <a:latin typeface="Times New Roman" panose="02020603050405020304" pitchFamily="18" charset="0"/>
                <a:cs typeface="Times New Roman" panose="02020603050405020304" pitchFamily="18" charset="0"/>
              </a:rPr>
              <a:t>“Cellophane Fallacy”  </a:t>
            </a:r>
            <a:r>
              <a:rPr lang="en-US" dirty="0">
                <a:solidFill>
                  <a:srgbClr val="C00000"/>
                </a:solidFill>
                <a:latin typeface="Times New Roman" panose="02020603050405020304" pitchFamily="18" charset="0"/>
                <a:cs typeface="Times New Roman" panose="02020603050405020304" pitchFamily="18" charset="0"/>
              </a:rPr>
              <a:t>or </a:t>
            </a:r>
            <a:r>
              <a:rPr lang="en-US" i="1" dirty="0">
                <a:solidFill>
                  <a:srgbClr val="C00000"/>
                </a:solidFill>
                <a:latin typeface="Times New Roman" panose="02020603050405020304" pitchFamily="18" charset="0"/>
                <a:cs typeface="Times New Roman" panose="02020603050405020304" pitchFamily="18" charset="0"/>
              </a:rPr>
              <a:t>“Cellophane Trap”</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43</a:t>
            </a:fld>
            <a:endParaRPr lang="en-US" altLang="en-US"/>
          </a:p>
        </p:txBody>
      </p:sp>
    </p:spTree>
    <p:extLst>
      <p:ext uri="{BB962C8B-B14F-4D97-AF65-F5344CB8AC3E}">
        <p14:creationId xmlns:p14="http://schemas.microsoft.com/office/powerpoint/2010/main" val="2672330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980" y="-109470"/>
            <a:ext cx="10983012" cy="1325563"/>
          </a:xfrm>
        </p:spPr>
        <p:txBody>
          <a:bodyPr/>
          <a:lstStyle/>
          <a:p>
            <a:r>
              <a:rPr lang="en-US" dirty="0"/>
              <a:t>#1B- The “</a:t>
            </a:r>
            <a:r>
              <a:rPr lang="en-US" i="1" dirty="0"/>
              <a:t>Cellophane</a:t>
            </a:r>
            <a:r>
              <a:rPr lang="en-US" dirty="0"/>
              <a:t> Fallacy” </a:t>
            </a:r>
            <a:r>
              <a:rPr lang="en-US" dirty="0">
                <a:latin typeface="Times New Roman" panose="02020603050405020304" pitchFamily="18" charset="0"/>
                <a:cs typeface="Times New Roman" panose="02020603050405020304" pitchFamily="18" charset="0"/>
              </a:rPr>
              <a:t>in the </a:t>
            </a:r>
            <a:r>
              <a:rPr lang="en-US" i="1" dirty="0">
                <a:latin typeface="Times New Roman" panose="02020603050405020304" pitchFamily="18" charset="0"/>
                <a:cs typeface="Times New Roman" panose="02020603050405020304" pitchFamily="18" charset="0"/>
              </a:rPr>
              <a:t>du Pont Cellophane</a:t>
            </a:r>
            <a:r>
              <a:rPr lang="en-US" dirty="0">
                <a:latin typeface="Times New Roman" panose="02020603050405020304" pitchFamily="18" charset="0"/>
                <a:cs typeface="Times New Roman" panose="02020603050405020304" pitchFamily="18" charset="0"/>
              </a:rPr>
              <a:t> case</a:t>
            </a:r>
            <a:endParaRPr lang="en-US" dirty="0"/>
          </a:p>
        </p:txBody>
      </p:sp>
      <p:sp>
        <p:nvSpPr>
          <p:cNvPr id="3" name="Content Placeholder 2"/>
          <p:cNvSpPr>
            <a:spLocks noGrp="1"/>
          </p:cNvSpPr>
          <p:nvPr>
            <p:ph idx="1"/>
          </p:nvPr>
        </p:nvSpPr>
        <p:spPr>
          <a:xfrm>
            <a:off x="288841" y="905318"/>
            <a:ext cx="5150130" cy="5712643"/>
          </a:xfrm>
          <a:ln>
            <a:solidFill>
              <a:schemeClr val="tx1"/>
            </a:solidFill>
          </a:ln>
        </p:spPr>
        <p:txBody>
          <a:bodyPr>
            <a:normAutofit fontScale="92500"/>
          </a:bodyPr>
          <a:lstStyle/>
          <a:p>
            <a:r>
              <a:rPr lang="en-US" sz="2400" u="sng" dirty="0">
                <a:latin typeface="Times New Roman" panose="02020603050405020304" pitchFamily="18" charset="0"/>
                <a:cs typeface="Times New Roman" panose="02020603050405020304" pitchFamily="18" charset="0"/>
              </a:rPr>
              <a:t>The specific error</a:t>
            </a:r>
            <a:endParaRPr lang="en-US" sz="2400" dirty="0">
              <a:latin typeface="Times New Roman" panose="02020603050405020304" pitchFamily="18" charset="0"/>
              <a:cs typeface="Times New Roman" panose="02020603050405020304" pitchFamily="18" charset="0"/>
            </a:endParaRPr>
          </a:p>
          <a:p>
            <a:pPr lvl="1"/>
            <a:r>
              <a:rPr lang="en-US" sz="1800" dirty="0">
                <a:latin typeface="Times New Roman" panose="02020603050405020304" pitchFamily="18" charset="0"/>
                <a:cs typeface="Times New Roman" panose="02020603050405020304" pitchFamily="18" charset="0"/>
              </a:rPr>
              <a:t>The DOJ sued du Pont, alleging that it monopolized the manufacture and sale of cellophane</a:t>
            </a:r>
          </a:p>
          <a:p>
            <a:pPr lvl="1"/>
            <a:r>
              <a:rPr lang="en-US" sz="1800" dirty="0">
                <a:latin typeface="Times New Roman" panose="02020603050405020304" pitchFamily="18" charset="0"/>
                <a:cs typeface="Times New Roman" panose="02020603050405020304" pitchFamily="18" charset="0"/>
              </a:rPr>
              <a:t>Du Pont had a </a:t>
            </a:r>
            <a:r>
              <a:rPr lang="en-US" sz="1800" dirty="0">
                <a:solidFill>
                  <a:srgbClr val="C00000"/>
                </a:solidFill>
                <a:latin typeface="Times New Roman" panose="02020603050405020304" pitchFamily="18" charset="0"/>
                <a:cs typeface="Times New Roman" panose="02020603050405020304" pitchFamily="18" charset="0"/>
              </a:rPr>
              <a:t>75% national share of cellophane </a:t>
            </a:r>
          </a:p>
          <a:p>
            <a:pPr lvl="1"/>
            <a:r>
              <a:rPr lang="en-US" sz="1800" dirty="0">
                <a:latin typeface="Times New Roman" panose="02020603050405020304" pitchFamily="18" charset="0"/>
                <a:cs typeface="Times New Roman" panose="02020603050405020304" pitchFamily="18" charset="0"/>
              </a:rPr>
              <a:t>The DOJ alleged that cellophane was in a distinct market given its transparency, strength, and cost</a:t>
            </a:r>
          </a:p>
          <a:p>
            <a:pPr lvl="1"/>
            <a:r>
              <a:rPr lang="en-US" sz="1800" dirty="0">
                <a:latin typeface="Times New Roman" panose="02020603050405020304" pitchFamily="18" charset="0"/>
                <a:cs typeface="Times New Roman" panose="02020603050405020304" pitchFamily="18" charset="0"/>
              </a:rPr>
              <a:t>Du Pont’s argument</a:t>
            </a:r>
            <a:endParaRPr lang="en-US" sz="2000" dirty="0">
              <a:latin typeface="Times New Roman" panose="02020603050405020304" pitchFamily="18" charset="0"/>
              <a:cs typeface="Times New Roman" panose="02020603050405020304" pitchFamily="18" charset="0"/>
            </a:endParaRPr>
          </a:p>
          <a:p>
            <a:pPr lvl="2"/>
            <a:r>
              <a:rPr lang="en-US" sz="1800" dirty="0">
                <a:solidFill>
                  <a:srgbClr val="C00000"/>
                </a:solidFill>
                <a:latin typeface="Times New Roman" panose="02020603050405020304" pitchFamily="18" charset="0"/>
                <a:cs typeface="Times New Roman" panose="02020603050405020304" pitchFamily="18" charset="0"/>
              </a:rPr>
              <a:t>At prevailing prices, cellophane had a high cross elasticity of demand competed with many other flexible packaging materials </a:t>
            </a:r>
          </a:p>
          <a:p>
            <a:pPr lvl="2"/>
            <a:r>
              <a:rPr lang="en-US" sz="1800" dirty="0">
                <a:latin typeface="Times New Roman" panose="02020603050405020304" pitchFamily="18" charset="0"/>
                <a:cs typeface="Times New Roman" panose="02020603050405020304" pitchFamily="18" charset="0"/>
              </a:rPr>
              <a:t>Including substitutes like glassine, greaseproof and vegetable parchment papers, waxed papers, </a:t>
            </a:r>
            <a:r>
              <a:rPr lang="en-US" sz="1800" dirty="0" err="1">
                <a:latin typeface="Times New Roman" panose="02020603050405020304" pitchFamily="18" charset="0"/>
                <a:cs typeface="Times New Roman" panose="02020603050405020304" pitchFamily="18" charset="0"/>
              </a:rPr>
              <a:t>sulphite</a:t>
            </a:r>
            <a:r>
              <a:rPr lang="en-US" sz="1800" dirty="0">
                <a:latin typeface="Times New Roman" panose="02020603050405020304" pitchFamily="18" charset="0"/>
                <a:cs typeface="Times New Roman" panose="02020603050405020304" pitchFamily="18" charset="0"/>
              </a:rPr>
              <a:t> papers, aluminum foil, cellulose acetate, and </a:t>
            </a:r>
            <a:r>
              <a:rPr lang="en-US" sz="1800" dirty="0" err="1">
                <a:latin typeface="Times New Roman" panose="02020603050405020304" pitchFamily="18" charset="0"/>
                <a:cs typeface="Times New Roman" panose="02020603050405020304" pitchFamily="18" charset="0"/>
              </a:rPr>
              <a:t>Pliofilm</a:t>
            </a:r>
            <a:r>
              <a:rPr lang="en-US" sz="1800" dirty="0">
                <a:latin typeface="Times New Roman" panose="02020603050405020304" pitchFamily="18" charset="0"/>
                <a:cs typeface="Times New Roman" panose="02020603050405020304" pitchFamily="18" charset="0"/>
              </a:rPr>
              <a:t> and other films</a:t>
            </a:r>
          </a:p>
          <a:p>
            <a:pPr lvl="2"/>
            <a:r>
              <a:rPr lang="en-US" sz="1800" dirty="0">
                <a:solidFill>
                  <a:srgbClr val="C00000"/>
                </a:solidFill>
                <a:latin typeface="Times New Roman" panose="02020603050405020304" pitchFamily="18" charset="0"/>
                <a:cs typeface="Times New Roman" panose="02020603050405020304" pitchFamily="18" charset="0"/>
              </a:rPr>
              <a:t>du Pont had less than a 20% share of a flexible packaging market, and so had no power to exclude competitors or raise prices</a:t>
            </a:r>
          </a:p>
          <a:p>
            <a:pPr lvl="1"/>
            <a:r>
              <a:rPr lang="en-US" sz="1800" dirty="0">
                <a:solidFill>
                  <a:srgbClr val="C00000"/>
                </a:solidFill>
                <a:latin typeface="Times New Roman" panose="02020603050405020304" pitchFamily="18" charset="0"/>
                <a:cs typeface="Times New Roman" panose="02020603050405020304" pitchFamily="18" charset="0"/>
              </a:rPr>
              <a:t>The Supreme Court agreed with du Pont and affirmed dismissal of the complaint</a:t>
            </a:r>
            <a:endParaRPr lang="en-US" sz="1800" i="1" dirty="0">
              <a:solidFill>
                <a:srgbClr val="C0000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44</a:t>
            </a:fld>
            <a:endParaRPr lang="en-US" altLang="en-US"/>
          </a:p>
        </p:txBody>
      </p:sp>
      <p:sp>
        <p:nvSpPr>
          <p:cNvPr id="5" name="Content Placeholder 2">
            <a:extLst>
              <a:ext uri="{FF2B5EF4-FFF2-40B4-BE49-F238E27FC236}">
                <a16:creationId xmlns:a16="http://schemas.microsoft.com/office/drawing/2014/main" id="{72D95989-F03E-4D23-9E0F-18317283E63C}"/>
              </a:ext>
            </a:extLst>
          </p:cNvPr>
          <p:cNvSpPr txBox="1">
            <a:spLocks/>
          </p:cNvSpPr>
          <p:nvPr/>
        </p:nvSpPr>
        <p:spPr>
          <a:xfrm>
            <a:off x="6096000" y="905317"/>
            <a:ext cx="5244447" cy="5712643"/>
          </a:xfrm>
          <a:prstGeom prst="rect">
            <a:avLst/>
          </a:prstGeom>
          <a:ln>
            <a:solidFill>
              <a:schemeClr val="tx1"/>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latin typeface="Times New Roman" panose="02020603050405020304" pitchFamily="18" charset="0"/>
                <a:cs typeface="Times New Roman" panose="02020603050405020304" pitchFamily="18" charset="0"/>
              </a:rPr>
              <a:t>The economic error</a:t>
            </a:r>
            <a:r>
              <a:rPr lang="en-US" dirty="0">
                <a:latin typeface="Times New Roman" panose="02020603050405020304" pitchFamily="18" charset="0"/>
                <a:cs typeface="Times New Roman" panose="02020603050405020304" pitchFamily="18" charset="0"/>
              </a:rPr>
              <a:t> </a:t>
            </a:r>
          </a:p>
          <a:p>
            <a:pPr lvl="1"/>
            <a:r>
              <a:rPr lang="en-US" dirty="0">
                <a:solidFill>
                  <a:srgbClr val="C00000"/>
                </a:solidFill>
                <a:latin typeface="Times New Roman" panose="02020603050405020304" pitchFamily="18" charset="0"/>
                <a:cs typeface="Times New Roman" panose="02020603050405020304" pitchFamily="18" charset="0"/>
              </a:rPr>
              <a:t>A rational monopolist sets price at the </a:t>
            </a:r>
            <a:br>
              <a:rPr lang="en-US" dirty="0">
                <a:solidFill>
                  <a:srgbClr val="C00000"/>
                </a:solidFill>
                <a:latin typeface="Times New Roman" panose="02020603050405020304" pitchFamily="18" charset="0"/>
                <a:cs typeface="Times New Roman" panose="02020603050405020304" pitchFamily="18" charset="0"/>
              </a:rPr>
            </a:br>
            <a:r>
              <a:rPr lang="en-US" dirty="0">
                <a:solidFill>
                  <a:srgbClr val="C00000"/>
                </a:solidFill>
                <a:latin typeface="Times New Roman" panose="02020603050405020304" pitchFamily="18" charset="0"/>
                <a:cs typeface="Times New Roman" panose="02020603050405020304" pitchFamily="18" charset="0"/>
              </a:rPr>
              <a:t>profit-maximizing level.  Therefore, further price increases above this level are unprofitable – by definition</a:t>
            </a:r>
          </a:p>
          <a:p>
            <a:r>
              <a:rPr lang="en-US" dirty="0">
                <a:latin typeface="Times New Roman" panose="02020603050405020304" pitchFamily="18" charset="0"/>
                <a:cs typeface="Times New Roman" panose="02020603050405020304" pitchFamily="18" charset="0"/>
              </a:rPr>
              <a:t>Implication for market definition</a:t>
            </a:r>
          </a:p>
          <a:p>
            <a:pPr lvl="1"/>
            <a:r>
              <a:rPr lang="en-US" dirty="0">
                <a:latin typeface="Times New Roman" panose="02020603050405020304" pitchFamily="18" charset="0"/>
                <a:cs typeface="Times New Roman" panose="02020603050405020304" pitchFamily="18" charset="0"/>
              </a:rPr>
              <a:t>A </a:t>
            </a:r>
            <a:r>
              <a:rPr lang="en-US" dirty="0" err="1">
                <a:latin typeface="Times New Roman" panose="02020603050405020304" pitchFamily="18" charset="0"/>
                <a:cs typeface="Times New Roman" panose="02020603050405020304" pitchFamily="18" charset="0"/>
              </a:rPr>
              <a:t>SSNIP</a:t>
            </a:r>
            <a:r>
              <a:rPr lang="en-US" dirty="0">
                <a:latin typeface="Times New Roman" panose="02020603050405020304" pitchFamily="18" charset="0"/>
                <a:cs typeface="Times New Roman" panose="02020603050405020304" pitchFamily="18" charset="0"/>
              </a:rPr>
              <a:t> above the prevailing monopoly price will be unprofitable, indicating that the monopolist is in a broader market with many substitutes  </a:t>
            </a:r>
          </a:p>
          <a:p>
            <a:pPr lvl="1"/>
            <a:r>
              <a:rPr lang="en-US" dirty="0">
                <a:latin typeface="Times New Roman" panose="02020603050405020304" pitchFamily="18" charset="0"/>
                <a:cs typeface="Times New Roman" panose="02020603050405020304" pitchFamily="18" charset="0"/>
              </a:rPr>
              <a:t>Consequently, using prevailing prices in market definition may disguise monopoly power</a:t>
            </a:r>
          </a:p>
          <a:p>
            <a:r>
              <a:rPr lang="en-US" b="1" u="sng" dirty="0">
                <a:latin typeface="Times New Roman" panose="02020603050405020304" pitchFamily="18" charset="0"/>
                <a:cs typeface="Times New Roman" panose="02020603050405020304" pitchFamily="18" charset="0"/>
              </a:rPr>
              <a:t>The key point</a:t>
            </a:r>
            <a:r>
              <a:rPr lang="en-US" b="1" dirty="0">
                <a:latin typeface="Times New Roman" panose="02020603050405020304" pitchFamily="18" charset="0"/>
                <a:cs typeface="Times New Roman" panose="02020603050405020304" pitchFamily="18" charset="0"/>
              </a:rPr>
              <a:t>: If the monopolization case is brought </a:t>
            </a:r>
            <a:r>
              <a:rPr lang="en-US" b="1" dirty="0">
                <a:solidFill>
                  <a:srgbClr val="C00000"/>
                </a:solidFill>
                <a:latin typeface="Times New Roman" panose="02020603050405020304" pitchFamily="18" charset="0"/>
                <a:cs typeface="Times New Roman" panose="02020603050405020304" pitchFamily="18" charset="0"/>
              </a:rPr>
              <a:t>after the monopoly has been achieved</a:t>
            </a:r>
            <a:r>
              <a:rPr lang="en-US" b="1" dirty="0">
                <a:latin typeface="Times New Roman" panose="02020603050405020304" pitchFamily="18" charset="0"/>
                <a:cs typeface="Times New Roman" panose="02020603050405020304" pitchFamily="18" charset="0"/>
              </a:rPr>
              <a:t>, the </a:t>
            </a:r>
            <a:r>
              <a:rPr lang="en-US" b="1" dirty="0" err="1">
                <a:latin typeface="Times New Roman" panose="02020603050405020304" pitchFamily="18" charset="0"/>
                <a:cs typeface="Times New Roman" panose="02020603050405020304" pitchFamily="18" charset="0"/>
              </a:rPr>
              <a:t>SSNIP</a:t>
            </a:r>
            <a:r>
              <a:rPr lang="en-US" b="1" dirty="0">
                <a:latin typeface="Times New Roman" panose="02020603050405020304" pitchFamily="18" charset="0"/>
                <a:cs typeface="Times New Roman" panose="02020603050405020304" pitchFamily="18" charset="0"/>
              </a:rPr>
              <a:t> test cannot use the </a:t>
            </a:r>
            <a:r>
              <a:rPr lang="en-US" b="1" i="1" dirty="0">
                <a:latin typeface="Times New Roman" panose="02020603050405020304" pitchFamily="18" charset="0"/>
                <a:cs typeface="Times New Roman" panose="02020603050405020304" pitchFamily="18" charset="0"/>
              </a:rPr>
              <a:t>current price </a:t>
            </a:r>
            <a:r>
              <a:rPr lang="en-US" b="1" dirty="0">
                <a:latin typeface="Times New Roman" panose="02020603050405020304" pitchFamily="18" charset="0"/>
                <a:cs typeface="Times New Roman" panose="02020603050405020304" pitchFamily="18" charset="0"/>
              </a:rPr>
              <a:t>as the “benchmark price.”</a:t>
            </a:r>
          </a:p>
          <a:p>
            <a:r>
              <a:rPr lang="en-US" dirty="0">
                <a:solidFill>
                  <a:srgbClr val="C00000"/>
                </a:solidFill>
                <a:latin typeface="Times New Roman" panose="02020603050405020304" pitchFamily="18" charset="0"/>
                <a:cs typeface="Times New Roman" panose="02020603050405020304" pitchFamily="18" charset="0"/>
              </a:rPr>
              <a:t>This is important because monopolization cases involve </a:t>
            </a:r>
            <a:r>
              <a:rPr lang="en-US" i="1" dirty="0">
                <a:solidFill>
                  <a:srgbClr val="C00000"/>
                </a:solidFill>
                <a:latin typeface="Times New Roman" panose="02020603050405020304" pitchFamily="18" charset="0"/>
                <a:cs typeface="Times New Roman" panose="02020603050405020304" pitchFamily="18" charset="0"/>
              </a:rPr>
              <a:t>either</a:t>
            </a:r>
          </a:p>
          <a:p>
            <a:pPr lvl="1"/>
            <a:r>
              <a:rPr lang="en-US" dirty="0">
                <a:solidFill>
                  <a:srgbClr val="C00000"/>
                </a:solidFill>
                <a:latin typeface="Times New Roman" panose="02020603050405020304" pitchFamily="18" charset="0"/>
                <a:cs typeface="Times New Roman" panose="02020603050405020304" pitchFamily="18" charset="0"/>
              </a:rPr>
              <a:t> Conduct that previously has led to </a:t>
            </a:r>
            <a:r>
              <a:rPr lang="en-US" i="1" dirty="0">
                <a:solidFill>
                  <a:srgbClr val="C00000"/>
                </a:solidFill>
                <a:latin typeface="Times New Roman" panose="02020603050405020304" pitchFamily="18" charset="0"/>
                <a:cs typeface="Times New Roman" panose="02020603050405020304" pitchFamily="18" charset="0"/>
              </a:rPr>
              <a:t>achievement </a:t>
            </a:r>
            <a:r>
              <a:rPr lang="en-US" dirty="0">
                <a:solidFill>
                  <a:srgbClr val="C00000"/>
                </a:solidFill>
                <a:latin typeface="Times New Roman" panose="02020603050405020304" pitchFamily="18" charset="0"/>
                <a:cs typeface="Times New Roman" panose="02020603050405020304" pitchFamily="18" charset="0"/>
              </a:rPr>
              <a:t>of monopoly, or</a:t>
            </a:r>
          </a:p>
          <a:p>
            <a:pPr lvl="1"/>
            <a:r>
              <a:rPr lang="en-US" dirty="0">
                <a:solidFill>
                  <a:srgbClr val="C00000"/>
                </a:solidFill>
                <a:latin typeface="Times New Roman" panose="02020603050405020304" pitchFamily="18" charset="0"/>
                <a:cs typeface="Times New Roman" panose="02020603050405020304" pitchFamily="18" charset="0"/>
              </a:rPr>
              <a:t>Conduct being used to </a:t>
            </a:r>
            <a:r>
              <a:rPr lang="en-US" i="1" dirty="0">
                <a:solidFill>
                  <a:srgbClr val="C00000"/>
                </a:solidFill>
                <a:latin typeface="Times New Roman" panose="02020603050405020304" pitchFamily="18" charset="0"/>
                <a:cs typeface="Times New Roman" panose="02020603050405020304" pitchFamily="18" charset="0"/>
              </a:rPr>
              <a:t>maintain </a:t>
            </a:r>
            <a:r>
              <a:rPr lang="en-US" dirty="0">
                <a:solidFill>
                  <a:srgbClr val="C00000"/>
                </a:solidFill>
                <a:latin typeface="Times New Roman" panose="02020603050405020304" pitchFamily="18" charset="0"/>
                <a:cs typeface="Times New Roman" panose="02020603050405020304" pitchFamily="18" charset="0"/>
              </a:rPr>
              <a:t>monopoly </a:t>
            </a:r>
          </a:p>
        </p:txBody>
      </p:sp>
    </p:spTree>
    <p:extLst>
      <p:ext uri="{BB962C8B-B14F-4D97-AF65-F5344CB8AC3E}">
        <p14:creationId xmlns:p14="http://schemas.microsoft.com/office/powerpoint/2010/main" val="39125060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F57EA-2BBB-45B7-9572-3B893C77A34B}"/>
              </a:ext>
            </a:extLst>
          </p:cNvPr>
          <p:cNvSpPr>
            <a:spLocks noGrp="1"/>
          </p:cNvSpPr>
          <p:nvPr>
            <p:ph type="title"/>
          </p:nvPr>
        </p:nvSpPr>
        <p:spPr/>
        <p:txBody>
          <a:bodyPr/>
          <a:lstStyle/>
          <a:p>
            <a:r>
              <a:rPr lang="en-US" dirty="0"/>
              <a:t>When Does Cellophane Fallacy Problem Potentially Arise?</a:t>
            </a:r>
          </a:p>
        </p:txBody>
      </p:sp>
      <p:sp>
        <p:nvSpPr>
          <p:cNvPr id="3" name="Content Placeholder 2">
            <a:extLst>
              <a:ext uri="{FF2B5EF4-FFF2-40B4-BE49-F238E27FC236}">
                <a16:creationId xmlns:a16="http://schemas.microsoft.com/office/drawing/2014/main" id="{E5602274-C150-4FD2-B67B-1C24E9BA0591}"/>
              </a:ext>
            </a:extLst>
          </p:cNvPr>
          <p:cNvSpPr>
            <a:spLocks noGrp="1"/>
          </p:cNvSpPr>
          <p:nvPr>
            <p:ph idx="1"/>
          </p:nvPr>
        </p:nvSpPr>
        <p:spPr>
          <a:xfrm>
            <a:off x="838200" y="1602557"/>
            <a:ext cx="8447202" cy="5118917"/>
          </a:xfrm>
        </p:spPr>
        <p:txBody>
          <a:bodyPr>
            <a:normAutofit fontScale="77500" lnSpcReduction="20000"/>
          </a:bodyPr>
          <a:lstStyle/>
          <a:p>
            <a:r>
              <a:rPr lang="en-US" dirty="0">
                <a:solidFill>
                  <a:srgbClr val="C00000"/>
                </a:solidFill>
              </a:rPr>
              <a:t>“Completed” monopoly conduct cases </a:t>
            </a:r>
          </a:p>
          <a:p>
            <a:pPr lvl="1"/>
            <a:r>
              <a:rPr lang="en-US" dirty="0"/>
              <a:t>Case brought after monopoly achieved by exclusionary conduct in past</a:t>
            </a:r>
          </a:p>
          <a:p>
            <a:pPr lvl="1"/>
            <a:r>
              <a:rPr lang="en-US" dirty="0"/>
              <a:t>This was </a:t>
            </a:r>
            <a:r>
              <a:rPr lang="en-US" dirty="0" err="1"/>
              <a:t>duPont</a:t>
            </a:r>
            <a:r>
              <a:rPr lang="en-US" dirty="0"/>
              <a:t> Cellophane case</a:t>
            </a:r>
          </a:p>
          <a:p>
            <a:pPr lvl="1"/>
            <a:r>
              <a:rPr lang="en-US" dirty="0" err="1"/>
              <a:t>duPont</a:t>
            </a:r>
            <a:r>
              <a:rPr lang="en-US" dirty="0"/>
              <a:t> historically achieved monopoly power by market division and mergers.</a:t>
            </a:r>
          </a:p>
          <a:p>
            <a:pPr lvl="1"/>
            <a:r>
              <a:rPr lang="en-US" dirty="0"/>
              <a:t>So no profit incentive for further </a:t>
            </a:r>
            <a:r>
              <a:rPr lang="en-US" dirty="0" err="1"/>
              <a:t>duPont</a:t>
            </a:r>
            <a:r>
              <a:rPr lang="en-US" dirty="0"/>
              <a:t> price increases   </a:t>
            </a:r>
          </a:p>
          <a:p>
            <a:pPr lvl="1"/>
            <a:r>
              <a:rPr lang="en-US" dirty="0"/>
              <a:t>Need to look at </a:t>
            </a:r>
            <a:r>
              <a:rPr lang="en-US" i="1" dirty="0">
                <a:solidFill>
                  <a:srgbClr val="C00000"/>
                </a:solidFill>
              </a:rPr>
              <a:t>historical price increase </a:t>
            </a:r>
            <a:r>
              <a:rPr lang="en-US" dirty="0"/>
              <a:t>to show development of monopoly power </a:t>
            </a:r>
          </a:p>
          <a:p>
            <a:r>
              <a:rPr lang="en-US" dirty="0">
                <a:solidFill>
                  <a:srgbClr val="C00000"/>
                </a:solidFill>
              </a:rPr>
              <a:t>Monopoly maintenance cases </a:t>
            </a:r>
          </a:p>
          <a:p>
            <a:pPr lvl="1"/>
            <a:r>
              <a:rPr lang="en-US" dirty="0"/>
              <a:t>Case focused on conduct that prevents prices from falling (“price down” case)</a:t>
            </a:r>
          </a:p>
          <a:p>
            <a:pPr lvl="1"/>
            <a:r>
              <a:rPr lang="en-US" dirty="0"/>
              <a:t>Current price at monopoly level</a:t>
            </a:r>
          </a:p>
          <a:p>
            <a:pPr lvl="1"/>
            <a:r>
              <a:rPr lang="en-US" dirty="0"/>
              <a:t>So no profit incentive for further price increases</a:t>
            </a:r>
          </a:p>
          <a:p>
            <a:pPr lvl="1"/>
            <a:r>
              <a:rPr lang="en-US" dirty="0"/>
              <a:t>Query: How to show market definition &amp; monopoly power here?   </a:t>
            </a:r>
          </a:p>
          <a:p>
            <a:r>
              <a:rPr lang="en-US" i="1" dirty="0">
                <a:solidFill>
                  <a:srgbClr val="C00000"/>
                </a:solidFill>
              </a:rPr>
              <a:t>But -- N</a:t>
            </a:r>
            <a:r>
              <a:rPr lang="en-US" dirty="0">
                <a:solidFill>
                  <a:srgbClr val="C00000"/>
                </a:solidFill>
              </a:rPr>
              <a:t>o fallacy in cases of achieving “future” monopoly (or, typical attempts to monopolize)</a:t>
            </a:r>
          </a:p>
          <a:p>
            <a:pPr lvl="1"/>
            <a:r>
              <a:rPr lang="en-US" dirty="0"/>
              <a:t>Case brought to enjoin conduct will lead to monopoly if permitted to continue </a:t>
            </a:r>
          </a:p>
          <a:p>
            <a:pPr lvl="1"/>
            <a:r>
              <a:rPr lang="en-US" dirty="0"/>
              <a:t>Current price is below monopoly price but will rise, absent injunction </a:t>
            </a:r>
          </a:p>
          <a:p>
            <a:pPr lvl="1"/>
            <a:r>
              <a:rPr lang="en-US" dirty="0"/>
              <a:t>SSNIP test applies here!</a:t>
            </a:r>
          </a:p>
          <a:p>
            <a:pPr marL="457200" lvl="1" indent="0">
              <a:buNone/>
            </a:pPr>
            <a:endParaRPr lang="en-US" dirty="0"/>
          </a:p>
          <a:p>
            <a:pPr marL="0"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0F3AE166-2ADE-4988-B5CE-F7AB1FAF0404}"/>
              </a:ext>
            </a:extLst>
          </p:cNvPr>
          <p:cNvSpPr>
            <a:spLocks noGrp="1"/>
          </p:cNvSpPr>
          <p:nvPr>
            <p:ph type="sldNum" sz="quarter" idx="12"/>
          </p:nvPr>
        </p:nvSpPr>
        <p:spPr/>
        <p:txBody>
          <a:bodyPr/>
          <a:lstStyle/>
          <a:p>
            <a:fld id="{22A1B923-FE3D-4667-93FD-F1188A614F21}" type="slidenum">
              <a:rPr lang="en-US" smtClean="0"/>
              <a:t>45</a:t>
            </a:fld>
            <a:endParaRPr lang="en-US"/>
          </a:p>
        </p:txBody>
      </p:sp>
      <p:sp>
        <p:nvSpPr>
          <p:cNvPr id="5" name="TextBox 4">
            <a:extLst>
              <a:ext uri="{FF2B5EF4-FFF2-40B4-BE49-F238E27FC236}">
                <a16:creationId xmlns:a16="http://schemas.microsoft.com/office/drawing/2014/main" id="{00CDCB3A-36E3-4DEB-98FD-4856BCB91096}"/>
              </a:ext>
            </a:extLst>
          </p:cNvPr>
          <p:cNvSpPr txBox="1"/>
          <p:nvPr/>
        </p:nvSpPr>
        <p:spPr>
          <a:xfrm>
            <a:off x="9713537" y="4690149"/>
            <a:ext cx="2218051" cy="2031325"/>
          </a:xfrm>
          <a:prstGeom prst="rect">
            <a:avLst/>
          </a:prstGeom>
          <a:noFill/>
          <a:ln w="38100">
            <a:solidFill>
              <a:srgbClr val="0070C0"/>
            </a:solidFill>
          </a:ln>
        </p:spPr>
        <p:txBody>
          <a:bodyPr wrap="square" rtlCol="0">
            <a:spAutoFit/>
          </a:bodyPr>
          <a:lstStyle/>
          <a:p>
            <a:r>
              <a:rPr lang="en-US" b="1" dirty="0">
                <a:solidFill>
                  <a:schemeClr val="accent1"/>
                </a:solidFill>
              </a:rPr>
              <a:t>Caveat: Lorain Journal was brought as attempt to monopolize case, though the Journal was already a monopolist</a:t>
            </a:r>
          </a:p>
        </p:txBody>
      </p:sp>
      <p:cxnSp>
        <p:nvCxnSpPr>
          <p:cNvPr id="6" name="Straight Arrow Connector 5">
            <a:extLst>
              <a:ext uri="{FF2B5EF4-FFF2-40B4-BE49-F238E27FC236}">
                <a16:creationId xmlns:a16="http://schemas.microsoft.com/office/drawing/2014/main" id="{3E32607C-4476-43D1-9F83-F0266141BA20}"/>
              </a:ext>
            </a:extLst>
          </p:cNvPr>
          <p:cNvCxnSpPr>
            <a:cxnSpLocks/>
          </p:cNvCxnSpPr>
          <p:nvPr/>
        </p:nvCxnSpPr>
        <p:spPr>
          <a:xfrm flipH="1" flipV="1">
            <a:off x="8610600" y="5439266"/>
            <a:ext cx="923914" cy="3556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6287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C7F1-5409-4C27-9235-96412A5702E6}"/>
              </a:ext>
            </a:extLst>
          </p:cNvPr>
          <p:cNvSpPr>
            <a:spLocks noGrp="1"/>
          </p:cNvSpPr>
          <p:nvPr>
            <p:ph type="title"/>
          </p:nvPr>
        </p:nvSpPr>
        <p:spPr>
          <a:xfrm>
            <a:off x="285749" y="365125"/>
            <a:ext cx="11363325" cy="1325563"/>
          </a:xfrm>
        </p:spPr>
        <p:txBody>
          <a:bodyPr>
            <a:normAutofit/>
          </a:bodyPr>
          <a:lstStyle/>
          <a:p>
            <a:r>
              <a:rPr lang="en-US" dirty="0"/>
              <a:t>#1C- How Did Judge Hand Avoid the “Cellophane Fallacy” </a:t>
            </a:r>
            <a:r>
              <a:rPr lang="en-US" sz="2400" i="1" dirty="0">
                <a:solidFill>
                  <a:srgbClr val="00B0F0"/>
                </a:solidFill>
              </a:rPr>
              <a:t>(p. 477)</a:t>
            </a:r>
            <a:endParaRPr lang="en-US" i="1" dirty="0">
              <a:solidFill>
                <a:srgbClr val="00B0F0"/>
              </a:solidFill>
            </a:endParaRPr>
          </a:p>
        </p:txBody>
      </p:sp>
      <p:sp>
        <p:nvSpPr>
          <p:cNvPr id="3" name="Content Placeholder 2">
            <a:extLst>
              <a:ext uri="{FF2B5EF4-FFF2-40B4-BE49-F238E27FC236}">
                <a16:creationId xmlns:a16="http://schemas.microsoft.com/office/drawing/2014/main" id="{CB8B9568-0845-4219-A80A-09F7FB0860AF}"/>
              </a:ext>
            </a:extLst>
          </p:cNvPr>
          <p:cNvSpPr>
            <a:spLocks noGrp="1"/>
          </p:cNvSpPr>
          <p:nvPr>
            <p:ph idx="1"/>
          </p:nvPr>
        </p:nvSpPr>
        <p:spPr/>
        <p:txBody>
          <a:bodyPr>
            <a:normAutofit/>
          </a:bodyPr>
          <a:lstStyle/>
          <a:p>
            <a:r>
              <a:rPr lang="en-US" dirty="0"/>
              <a:t>He did </a:t>
            </a:r>
            <a:r>
              <a:rPr lang="en-US" i="1" dirty="0">
                <a:solidFill>
                  <a:srgbClr val="C00000"/>
                </a:solidFill>
              </a:rPr>
              <a:t>NOT </a:t>
            </a:r>
            <a:r>
              <a:rPr lang="en-US" dirty="0"/>
              <a:t>consider a </a:t>
            </a:r>
            <a:r>
              <a:rPr lang="en-US" dirty="0">
                <a:solidFill>
                  <a:srgbClr val="C00000"/>
                </a:solidFill>
              </a:rPr>
              <a:t>SSNIP above the current </a:t>
            </a:r>
            <a:r>
              <a:rPr lang="en-US" i="1" dirty="0">
                <a:solidFill>
                  <a:srgbClr val="C00000"/>
                </a:solidFill>
              </a:rPr>
              <a:t>(monopoly)</a:t>
            </a:r>
            <a:r>
              <a:rPr lang="en-US" dirty="0">
                <a:solidFill>
                  <a:srgbClr val="C00000"/>
                </a:solidFill>
              </a:rPr>
              <a:t> price</a:t>
            </a:r>
            <a:endParaRPr lang="en-US" dirty="0"/>
          </a:p>
          <a:p>
            <a:r>
              <a:rPr lang="en-US" dirty="0"/>
              <a:t>He essentially considered a </a:t>
            </a:r>
            <a:r>
              <a:rPr lang="en-US" dirty="0">
                <a:solidFill>
                  <a:srgbClr val="C00000"/>
                </a:solidFill>
              </a:rPr>
              <a:t>SSNIP above the competitive price</a:t>
            </a:r>
          </a:p>
          <a:p>
            <a:pPr lvl="1"/>
            <a:r>
              <a:rPr lang="en-US" dirty="0"/>
              <a:t>Assuming Imports had identical production costs…. </a:t>
            </a:r>
          </a:p>
          <a:p>
            <a:pPr lvl="1"/>
            <a:r>
              <a:rPr lang="en-US" dirty="0"/>
              <a:t>Alcoa had the power to raise its price above this level…</a:t>
            </a:r>
          </a:p>
          <a:p>
            <a:pPr lvl="1"/>
            <a:r>
              <a:rPr lang="en-US" dirty="0"/>
              <a:t>Because Imports were subject to a Tariff plus Transportation Costs</a:t>
            </a:r>
          </a:p>
          <a:p>
            <a:pPr lvl="1"/>
            <a:r>
              <a:rPr lang="en-US" dirty="0"/>
              <a:t>These cost disadvantages created a window for Alcoa price increases</a:t>
            </a:r>
          </a:p>
        </p:txBody>
      </p:sp>
      <p:sp>
        <p:nvSpPr>
          <p:cNvPr id="4" name="Slide Number Placeholder 3">
            <a:extLst>
              <a:ext uri="{FF2B5EF4-FFF2-40B4-BE49-F238E27FC236}">
                <a16:creationId xmlns:a16="http://schemas.microsoft.com/office/drawing/2014/main" id="{6E3A968E-A265-40F1-8D7A-2A8D726ECF4E}"/>
              </a:ext>
            </a:extLst>
          </p:cNvPr>
          <p:cNvSpPr>
            <a:spLocks noGrp="1"/>
          </p:cNvSpPr>
          <p:nvPr>
            <p:ph type="sldNum" sz="quarter" idx="12"/>
          </p:nvPr>
        </p:nvSpPr>
        <p:spPr/>
        <p:txBody>
          <a:bodyPr/>
          <a:lstStyle/>
          <a:p>
            <a:fld id="{22A1B923-FE3D-4667-93FD-F1188A614F21}" type="slidenum">
              <a:rPr lang="en-US" smtClean="0"/>
              <a:t>46</a:t>
            </a:fld>
            <a:endParaRPr lang="en-US"/>
          </a:p>
        </p:txBody>
      </p:sp>
    </p:spTree>
    <p:extLst>
      <p:ext uri="{BB962C8B-B14F-4D97-AF65-F5344CB8AC3E}">
        <p14:creationId xmlns:p14="http://schemas.microsoft.com/office/powerpoint/2010/main" val="6849859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p:txBody>
          <a:bodyPr/>
          <a:lstStyle/>
          <a:p>
            <a:r>
              <a:rPr lang="en-US" dirty="0"/>
              <a:t>Recall “Limit Pricing” Diagram (from Entry Topic)</a:t>
            </a:r>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25625"/>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695825" y="2604153"/>
            <a:ext cx="3682705" cy="3420409"/>
            <a:chOff x="3561573" y="143757"/>
            <a:chExt cx="3682705"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61573" y="143757"/>
              <a:ext cx="3682705" cy="3141484"/>
              <a:chOff x="3561573" y="143757"/>
              <a:chExt cx="3682705"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53970" cy="369332"/>
              </a:xfrm>
              <a:prstGeom prst="rect">
                <a:avLst/>
              </a:prstGeom>
              <a:noFill/>
            </p:spPr>
            <p:txBody>
              <a:bodyPr wrap="none" rtlCol="0">
                <a:spAutoFit/>
              </a:bodyPr>
              <a:lstStyle/>
              <a:p>
                <a:r>
                  <a:rPr lang="en-US" b="1" dirty="0">
                    <a:solidFill>
                      <a:srgbClr val="C00000"/>
                    </a:solidFill>
                  </a:rPr>
                  <a:t>P</a:t>
                </a:r>
                <a:r>
                  <a:rPr lang="en-US" b="1" baseline="-25000" dirty="0">
                    <a:solidFill>
                      <a:srgbClr val="C00000"/>
                    </a:solidFill>
                  </a:rPr>
                  <a:t>m</a:t>
                </a:r>
                <a:endParaRPr lang="en-US" b="1" dirty="0">
                  <a:solidFill>
                    <a:srgbClr val="C00000"/>
                  </a:solidFill>
                </a:endParaRPr>
              </a:p>
            </p:txBody>
          </p:sp>
          <p:sp>
            <p:nvSpPr>
              <p:cNvPr id="17" name="TextBox 16">
                <a:extLst>
                  <a:ext uri="{FF2B5EF4-FFF2-40B4-BE49-F238E27FC236}">
                    <a16:creationId xmlns:a16="http://schemas.microsoft.com/office/drawing/2014/main" id="{1D115BA2-E33C-4E04-BAC7-E054B983AA0E}"/>
                  </a:ext>
                </a:extLst>
              </p:cNvPr>
              <p:cNvSpPr txBox="1"/>
              <p:nvPr/>
            </p:nvSpPr>
            <p:spPr>
              <a:xfrm>
                <a:off x="3561573" y="1889231"/>
                <a:ext cx="428322" cy="369332"/>
              </a:xfrm>
              <a:prstGeom prst="rect">
                <a:avLst/>
              </a:prstGeom>
              <a:noFill/>
            </p:spPr>
            <p:txBody>
              <a:bodyPr wrap="square" rtlCol="0">
                <a:spAutoFit/>
              </a:bodyPr>
              <a:lstStyle/>
              <a:p>
                <a:r>
                  <a:rPr lang="en-US" b="1" dirty="0">
                    <a:solidFill>
                      <a:srgbClr val="0070C0"/>
                    </a:solidFill>
                  </a:rPr>
                  <a:t>P</a:t>
                </a:r>
                <a:r>
                  <a:rPr lang="en-US" b="1" baseline="-25000" dirty="0">
                    <a:solidFill>
                      <a:srgbClr val="0070C0"/>
                    </a:solidFill>
                  </a:rPr>
                  <a:t>L</a:t>
                </a:r>
                <a:endParaRPr lang="en-US" b="1" dirty="0">
                  <a:solidFill>
                    <a:srgbClr val="0070C0"/>
                  </a:solidFill>
                </a:endParaRPr>
              </a:p>
            </p:txBody>
          </p:sp>
          <p:sp>
            <p:nvSpPr>
              <p:cNvPr id="18" name="TextBox 17">
                <a:extLst>
                  <a:ext uri="{FF2B5EF4-FFF2-40B4-BE49-F238E27FC236}">
                    <a16:creationId xmlns:a16="http://schemas.microsoft.com/office/drawing/2014/main" id="{2A5ED3BE-3F79-4BB2-8A0C-1BEBBD351C4F}"/>
                  </a:ext>
                </a:extLst>
              </p:cNvPr>
              <p:cNvSpPr txBox="1"/>
              <p:nvPr/>
            </p:nvSpPr>
            <p:spPr>
              <a:xfrm>
                <a:off x="6812750" y="2435477"/>
                <a:ext cx="431528" cy="369332"/>
              </a:xfrm>
              <a:prstGeom prst="rect">
                <a:avLst/>
              </a:prstGeom>
              <a:noFill/>
            </p:spPr>
            <p:txBody>
              <a:bodyPr wrap="none" rtlCol="0">
                <a:spAutoFit/>
              </a:bodyPr>
              <a:lstStyle/>
              <a:p>
                <a:r>
                  <a:rPr lang="en-US" dirty="0"/>
                  <a:t>C</a:t>
                </a:r>
                <a:r>
                  <a:rPr lang="en-US" baseline="-25000" dirty="0"/>
                  <a:t>m</a:t>
                </a:r>
                <a:endParaRPr lang="en-US" dirty="0"/>
              </a:p>
            </p:txBody>
          </p:sp>
          <p:sp>
            <p:nvSpPr>
              <p:cNvPr id="19" name="TextBox 18">
                <a:extLst>
                  <a:ext uri="{FF2B5EF4-FFF2-40B4-BE49-F238E27FC236}">
                    <a16:creationId xmlns:a16="http://schemas.microsoft.com/office/drawing/2014/main" id="{61399344-187E-4D8B-AE91-CCB81AD4C15D}"/>
                  </a:ext>
                </a:extLst>
              </p:cNvPr>
              <p:cNvSpPr txBox="1"/>
              <p:nvPr/>
            </p:nvSpPr>
            <p:spPr>
              <a:xfrm>
                <a:off x="6748385" y="1686891"/>
                <a:ext cx="383438" cy="369332"/>
              </a:xfrm>
              <a:prstGeom prst="rect">
                <a:avLst/>
              </a:prstGeom>
              <a:noFill/>
            </p:spPr>
            <p:txBody>
              <a:bodyPr wrap="none" rtlCol="0">
                <a:spAutoFit/>
              </a:bodyPr>
              <a:lstStyle/>
              <a:p>
                <a:r>
                  <a:rPr lang="en-US" dirty="0"/>
                  <a:t>C</a:t>
                </a:r>
                <a:r>
                  <a:rPr lang="en-US" baseline="-25000" dirty="0"/>
                  <a:t>E</a:t>
                </a:r>
                <a:endParaRPr lang="en-US" dirty="0"/>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402674" cy="369332"/>
              </a:xfrm>
              <a:prstGeom prst="rect">
                <a:avLst/>
              </a:prstGeom>
              <a:noFill/>
            </p:spPr>
            <p:txBody>
              <a:bodyPr wrap="none" rtlCol="0">
                <a:spAutoFit/>
              </a:bodyPr>
              <a:lstStyle/>
              <a:p>
                <a:r>
                  <a:rPr lang="en-US" b="1" dirty="0">
                    <a:solidFill>
                      <a:srgbClr val="C00000"/>
                    </a:solidFill>
                  </a:rPr>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92443" cy="369332"/>
            </a:xfrm>
            <a:prstGeom prst="rect">
              <a:avLst/>
            </a:prstGeom>
            <a:noFill/>
          </p:spPr>
          <p:txBody>
            <a:bodyPr wrap="none" rtlCol="0">
              <a:spAutoFit/>
            </a:bodyPr>
            <a:lstStyle/>
            <a:p>
              <a:r>
                <a:rPr lang="en-US" b="1" dirty="0" err="1">
                  <a:solidFill>
                    <a:srgbClr val="C00000"/>
                  </a:solidFill>
                </a:rPr>
                <a:t>Q</a:t>
              </a:r>
              <a:r>
                <a:rPr lang="en-US" b="1" baseline="-25000" dirty="0" err="1">
                  <a:solidFill>
                    <a:srgbClr val="C00000"/>
                  </a:solidFill>
                </a:rPr>
                <a:t>m</a:t>
              </a:r>
              <a:endParaRPr lang="en-US" b="1" dirty="0">
                <a:solidFill>
                  <a:srgbClr val="C00000"/>
                </a:solidFill>
              </a:endParaRPr>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66794" cy="369332"/>
            </a:xfrm>
            <a:prstGeom prst="rect">
              <a:avLst/>
            </a:prstGeom>
            <a:noFill/>
          </p:spPr>
          <p:txBody>
            <a:bodyPr wrap="none" rtlCol="0">
              <a:spAutoFit/>
            </a:bodyPr>
            <a:lstStyle/>
            <a:p>
              <a:r>
                <a:rPr lang="en-US" b="1" dirty="0" err="1">
                  <a:solidFill>
                    <a:srgbClr val="0070C0"/>
                  </a:solidFill>
                </a:rPr>
                <a:t>Q</a:t>
              </a:r>
              <a:r>
                <a:rPr lang="en-US" b="1" baseline="-25000" dirty="0" err="1">
                  <a:solidFill>
                    <a:srgbClr val="0070C0"/>
                  </a:solidFill>
                </a:rPr>
                <a:t>L</a:t>
              </a:r>
              <a:endParaRPr lang="en-US" b="1" dirty="0">
                <a:solidFill>
                  <a:srgbClr val="0070C0"/>
                </a:solidFill>
              </a:endParaRPr>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5312380" y="1501003"/>
            <a:ext cx="5199584" cy="2031325"/>
          </a:xfrm>
          <a:prstGeom prst="rect">
            <a:avLst/>
          </a:prstGeom>
          <a:noFill/>
          <a:ln>
            <a:solidFill>
              <a:schemeClr val="tx1"/>
            </a:solidFill>
          </a:ln>
        </p:spPr>
        <p:txBody>
          <a:bodyPr wrap="square" rtlCol="0">
            <a:spAutoFit/>
          </a:bodyPr>
          <a:lstStyle/>
          <a:p>
            <a:r>
              <a:rPr lang="en-US" dirty="0"/>
              <a:t>Diagram shows entrant with a cost disadvantage </a:t>
            </a:r>
            <a:br>
              <a:rPr lang="en-US" dirty="0"/>
            </a:br>
            <a:r>
              <a:rPr lang="en-US" dirty="0"/>
              <a:t>C</a:t>
            </a:r>
            <a:r>
              <a:rPr lang="en-US" baseline="-25000" dirty="0"/>
              <a:t>E</a:t>
            </a:r>
            <a:r>
              <a:rPr lang="en-US" dirty="0"/>
              <a:t> &gt; Cm, </a:t>
            </a:r>
            <a:r>
              <a:rPr lang="en-US" dirty="0">
                <a:solidFill>
                  <a:srgbClr val="C00000"/>
                </a:solidFill>
              </a:rPr>
              <a:t>but its variable costs C</a:t>
            </a:r>
            <a:r>
              <a:rPr lang="en-US" baseline="-25000" dirty="0">
                <a:solidFill>
                  <a:srgbClr val="C00000"/>
                </a:solidFill>
              </a:rPr>
              <a:t>E</a:t>
            </a:r>
            <a:r>
              <a:rPr lang="en-US" dirty="0">
                <a:solidFill>
                  <a:srgbClr val="C00000"/>
                </a:solidFill>
              </a:rPr>
              <a:t> are less than the monopoly price Pm</a:t>
            </a:r>
            <a:r>
              <a:rPr lang="en-US" dirty="0"/>
              <a:t>.  So, if the monopolist cannot ignore the potential of entry.  If it faces a threat of entry from this entrant, its price increases are limited to a price level (slightly) below the entrant’s variable costs. This price is called the </a:t>
            </a:r>
            <a:r>
              <a:rPr lang="en-US" dirty="0">
                <a:solidFill>
                  <a:srgbClr val="C00000"/>
                </a:solidFill>
              </a:rPr>
              <a:t>“Limit Price.”</a:t>
            </a:r>
          </a:p>
        </p:txBody>
      </p:sp>
      <p:sp>
        <p:nvSpPr>
          <p:cNvPr id="26" name="TextBox 25">
            <a:extLst>
              <a:ext uri="{FF2B5EF4-FFF2-40B4-BE49-F238E27FC236}">
                <a16:creationId xmlns:a16="http://schemas.microsoft.com/office/drawing/2014/main" id="{12D322A2-497A-4F28-A535-F43A4F1D9C11}"/>
              </a:ext>
            </a:extLst>
          </p:cNvPr>
          <p:cNvSpPr txBox="1"/>
          <p:nvPr/>
        </p:nvSpPr>
        <p:spPr>
          <a:xfrm>
            <a:off x="5178922" y="4074949"/>
            <a:ext cx="6269730" cy="1754326"/>
          </a:xfrm>
          <a:prstGeom prst="rect">
            <a:avLst/>
          </a:prstGeom>
          <a:noFill/>
          <a:ln w="38100">
            <a:solidFill>
              <a:srgbClr val="C00000"/>
            </a:solidFill>
          </a:ln>
        </p:spPr>
        <p:txBody>
          <a:bodyPr wrap="none" rtlCol="0">
            <a:spAutoFit/>
          </a:bodyPr>
          <a:lstStyle/>
          <a:p>
            <a:r>
              <a:rPr lang="en-US" dirty="0">
                <a:solidFill>
                  <a:srgbClr val="C00000"/>
                </a:solidFill>
              </a:rPr>
              <a:t>Judge Hand is treating imports as the entrant with </a:t>
            </a:r>
          </a:p>
          <a:p>
            <a:r>
              <a:rPr lang="en-US" dirty="0">
                <a:solidFill>
                  <a:srgbClr val="C00000"/>
                </a:solidFill>
              </a:rPr>
              <a:t>very elastic supply at price C</a:t>
            </a:r>
            <a:r>
              <a:rPr lang="en-US" baseline="-25000" dirty="0">
                <a:solidFill>
                  <a:srgbClr val="C00000"/>
                </a:solidFill>
              </a:rPr>
              <a:t>E </a:t>
            </a:r>
            <a:r>
              <a:rPr lang="en-US" dirty="0">
                <a:solidFill>
                  <a:srgbClr val="C00000"/>
                </a:solidFill>
              </a:rPr>
              <a:t>(i.e., constant variable costs C</a:t>
            </a:r>
            <a:r>
              <a:rPr lang="en-US" baseline="-25000" dirty="0">
                <a:solidFill>
                  <a:srgbClr val="C00000"/>
                </a:solidFill>
              </a:rPr>
              <a:t>E</a:t>
            </a:r>
            <a:r>
              <a:rPr lang="en-US" dirty="0">
                <a:solidFill>
                  <a:srgbClr val="C00000"/>
                </a:solidFill>
              </a:rPr>
              <a:t>).  </a:t>
            </a:r>
          </a:p>
          <a:p>
            <a:r>
              <a:rPr lang="en-US" dirty="0">
                <a:solidFill>
                  <a:srgbClr val="C00000"/>
                </a:solidFill>
              </a:rPr>
              <a:t>He makes the point that Alcoa could raise its price in the window </a:t>
            </a:r>
          </a:p>
          <a:p>
            <a:r>
              <a:rPr lang="en-US" dirty="0">
                <a:solidFill>
                  <a:srgbClr val="C00000"/>
                </a:solidFill>
              </a:rPr>
              <a:t>between its cost Cm and higher costs of the imports C</a:t>
            </a:r>
            <a:r>
              <a:rPr lang="en-US" baseline="-25000" dirty="0">
                <a:solidFill>
                  <a:srgbClr val="C00000"/>
                </a:solidFill>
              </a:rPr>
              <a:t>E</a:t>
            </a:r>
            <a:r>
              <a:rPr lang="en-US" dirty="0">
                <a:solidFill>
                  <a:srgbClr val="C00000"/>
                </a:solidFill>
              </a:rPr>
              <a:t>.  </a:t>
            </a:r>
          </a:p>
          <a:p>
            <a:r>
              <a:rPr lang="en-US" dirty="0">
                <a:solidFill>
                  <a:srgbClr val="C00000"/>
                </a:solidFill>
              </a:rPr>
              <a:t>Even if the imports have the same production costs as Alcoa,</a:t>
            </a:r>
          </a:p>
          <a:p>
            <a:r>
              <a:rPr lang="en-US" dirty="0">
                <a:solidFill>
                  <a:srgbClr val="C00000"/>
                </a:solidFill>
              </a:rPr>
              <a:t>they have to pay the tariff and bear transportation costs.</a:t>
            </a:r>
          </a:p>
        </p:txBody>
      </p:sp>
      <p:sp>
        <p:nvSpPr>
          <p:cNvPr id="24" name="Slide Number Placeholder 23">
            <a:extLst>
              <a:ext uri="{FF2B5EF4-FFF2-40B4-BE49-F238E27FC236}">
                <a16:creationId xmlns:a16="http://schemas.microsoft.com/office/drawing/2014/main" id="{BDE9DF7C-F15C-47B7-8E61-97F678F00151}"/>
              </a:ext>
            </a:extLst>
          </p:cNvPr>
          <p:cNvSpPr>
            <a:spLocks noGrp="1"/>
          </p:cNvSpPr>
          <p:nvPr>
            <p:ph type="sldNum" sz="quarter" idx="12"/>
          </p:nvPr>
        </p:nvSpPr>
        <p:spPr/>
        <p:txBody>
          <a:bodyPr/>
          <a:lstStyle/>
          <a:p>
            <a:fld id="{22A1B923-FE3D-4667-93FD-F1188A614F21}" type="slidenum">
              <a:rPr lang="en-US" smtClean="0"/>
              <a:t>47</a:t>
            </a:fld>
            <a:endParaRPr lang="en-US"/>
          </a:p>
        </p:txBody>
      </p:sp>
      <p:sp>
        <p:nvSpPr>
          <p:cNvPr id="27" name="TextBox 26">
            <a:extLst>
              <a:ext uri="{FF2B5EF4-FFF2-40B4-BE49-F238E27FC236}">
                <a16:creationId xmlns:a16="http://schemas.microsoft.com/office/drawing/2014/main" id="{93E6CBA7-6D38-4281-BA60-C079021F8625}"/>
              </a:ext>
            </a:extLst>
          </p:cNvPr>
          <p:cNvSpPr txBox="1"/>
          <p:nvPr/>
        </p:nvSpPr>
        <p:spPr>
          <a:xfrm>
            <a:off x="717613" y="4986941"/>
            <a:ext cx="428322" cy="369332"/>
          </a:xfrm>
          <a:prstGeom prst="rect">
            <a:avLst/>
          </a:prstGeom>
          <a:noFill/>
        </p:spPr>
        <p:txBody>
          <a:bodyPr wrap="square" rtlCol="0">
            <a:spAutoFit/>
          </a:bodyPr>
          <a:lstStyle/>
          <a:p>
            <a:r>
              <a:rPr lang="en-US" b="1" dirty="0">
                <a:solidFill>
                  <a:srgbClr val="0070C0"/>
                </a:solidFill>
              </a:rPr>
              <a:t>Pc</a:t>
            </a:r>
          </a:p>
        </p:txBody>
      </p:sp>
    </p:spTree>
    <p:extLst>
      <p:ext uri="{BB962C8B-B14F-4D97-AF65-F5344CB8AC3E}">
        <p14:creationId xmlns:p14="http://schemas.microsoft.com/office/powerpoint/2010/main" val="42286786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7A0C3-BB72-46DD-B890-BEDCE2CAED27}"/>
              </a:ext>
            </a:extLst>
          </p:cNvPr>
          <p:cNvSpPr>
            <a:spLocks noGrp="1"/>
          </p:cNvSpPr>
          <p:nvPr>
            <p:ph type="title"/>
          </p:nvPr>
        </p:nvSpPr>
        <p:spPr/>
        <p:txBody>
          <a:bodyPr/>
          <a:lstStyle/>
          <a:p>
            <a:r>
              <a:rPr lang="en-US" dirty="0"/>
              <a:t>Recall “Prohibitive Barriers to Entry” Diagram</a:t>
            </a:r>
          </a:p>
        </p:txBody>
      </p:sp>
      <p:sp>
        <p:nvSpPr>
          <p:cNvPr id="3" name="Content Placeholder 2">
            <a:extLst>
              <a:ext uri="{FF2B5EF4-FFF2-40B4-BE49-F238E27FC236}">
                <a16:creationId xmlns:a16="http://schemas.microsoft.com/office/drawing/2014/main" id="{B898B2B7-D45C-4BC4-9402-8382E3AADF45}"/>
              </a:ext>
            </a:extLst>
          </p:cNvPr>
          <p:cNvSpPr>
            <a:spLocks noGrp="1"/>
          </p:cNvSpPr>
          <p:nvPr>
            <p:ph idx="1"/>
          </p:nvPr>
        </p:nvSpPr>
        <p:spPr/>
        <p:txBody>
          <a:bodyPr/>
          <a:lstStyle/>
          <a:p>
            <a:pPr marL="0" indent="0">
              <a:buNone/>
            </a:pPr>
            <a:r>
              <a:rPr lang="en-US" dirty="0"/>
              <a:t> </a:t>
            </a:r>
          </a:p>
        </p:txBody>
      </p:sp>
      <p:grpSp>
        <p:nvGrpSpPr>
          <p:cNvPr id="4" name="Group 3">
            <a:extLst>
              <a:ext uri="{FF2B5EF4-FFF2-40B4-BE49-F238E27FC236}">
                <a16:creationId xmlns:a16="http://schemas.microsoft.com/office/drawing/2014/main" id="{F06220C3-C2E7-4E63-959E-38A9D8AADFAB}"/>
              </a:ext>
            </a:extLst>
          </p:cNvPr>
          <p:cNvGrpSpPr/>
          <p:nvPr/>
        </p:nvGrpSpPr>
        <p:grpSpPr>
          <a:xfrm>
            <a:off x="1589358" y="2245886"/>
            <a:ext cx="3673534" cy="3510815"/>
            <a:chOff x="7320855" y="143758"/>
            <a:chExt cx="3673534" cy="3510815"/>
          </a:xfrm>
        </p:grpSpPr>
        <p:grpSp>
          <p:nvGrpSpPr>
            <p:cNvPr id="5" name="Group 4">
              <a:extLst>
                <a:ext uri="{FF2B5EF4-FFF2-40B4-BE49-F238E27FC236}">
                  <a16:creationId xmlns:a16="http://schemas.microsoft.com/office/drawing/2014/main" id="{5408A95D-7BAC-47B2-8592-0EC5C8529854}"/>
                </a:ext>
              </a:extLst>
            </p:cNvPr>
            <p:cNvGrpSpPr/>
            <p:nvPr/>
          </p:nvGrpSpPr>
          <p:grpSpPr>
            <a:xfrm>
              <a:off x="7695413" y="143758"/>
              <a:ext cx="3242821" cy="3101419"/>
              <a:chOff x="3403076" y="904973"/>
              <a:chExt cx="3242821" cy="3101419"/>
            </a:xfrm>
          </p:grpSpPr>
          <p:cxnSp>
            <p:nvCxnSpPr>
              <p:cNvPr id="16" name="Straight Connector 15">
                <a:extLst>
                  <a:ext uri="{FF2B5EF4-FFF2-40B4-BE49-F238E27FC236}">
                    <a16:creationId xmlns:a16="http://schemas.microsoft.com/office/drawing/2014/main" id="{4DA89627-9D85-4750-9F9B-51533B4E3D51}"/>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A335F41-6164-4189-97C1-BFB0BE71B585}"/>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6" name="Straight Connector 5">
              <a:extLst>
                <a:ext uri="{FF2B5EF4-FFF2-40B4-BE49-F238E27FC236}">
                  <a16:creationId xmlns:a16="http://schemas.microsoft.com/office/drawing/2014/main" id="{E56E7359-A3CF-4046-94A1-7DE900F79595}"/>
                </a:ext>
              </a:extLst>
            </p:cNvPr>
            <p:cNvCxnSpPr/>
            <p:nvPr/>
          </p:nvCxnSpPr>
          <p:spPr>
            <a:xfrm>
              <a:off x="8110192" y="378761"/>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B1510F1-192A-484E-B455-6BDE37715EDB}"/>
                </a:ext>
              </a:extLst>
            </p:cNvPr>
            <p:cNvCxnSpPr/>
            <p:nvPr/>
          </p:nvCxnSpPr>
          <p:spPr>
            <a:xfrm>
              <a:off x="7695413" y="1438258"/>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544C613-2A11-4780-B520-C1D74B750009}"/>
                </a:ext>
              </a:extLst>
            </p:cNvPr>
            <p:cNvSpPr txBox="1"/>
            <p:nvPr/>
          </p:nvSpPr>
          <p:spPr>
            <a:xfrm>
              <a:off x="7320855" y="1291300"/>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9" name="TextBox 8">
              <a:extLst>
                <a:ext uri="{FF2B5EF4-FFF2-40B4-BE49-F238E27FC236}">
                  <a16:creationId xmlns:a16="http://schemas.microsoft.com/office/drawing/2014/main" id="{F3150289-912F-4749-BB91-BB45DC0FCF76}"/>
                </a:ext>
              </a:extLst>
            </p:cNvPr>
            <p:cNvSpPr txBox="1"/>
            <p:nvPr/>
          </p:nvSpPr>
          <p:spPr>
            <a:xfrm>
              <a:off x="8818267" y="3285241"/>
              <a:ext cx="463588" cy="369332"/>
            </a:xfrm>
            <a:prstGeom prst="rect">
              <a:avLst/>
            </a:prstGeom>
            <a:noFill/>
          </p:spPr>
          <p:txBody>
            <a:bodyPr wrap="none" rtlCol="0">
              <a:spAutoFit/>
            </a:bodyPr>
            <a:lstStyle/>
            <a:p>
              <a:r>
                <a:rPr lang="en-US" dirty="0" err="1"/>
                <a:t>Q</a:t>
              </a:r>
              <a:r>
                <a:rPr lang="en-US" baseline="-25000" dirty="0" err="1"/>
                <a:t>m</a:t>
              </a:r>
              <a:endParaRPr lang="en-US" dirty="0"/>
            </a:p>
          </p:txBody>
        </p:sp>
        <p:cxnSp>
          <p:nvCxnSpPr>
            <p:cNvPr id="10" name="Straight Connector 9">
              <a:extLst>
                <a:ext uri="{FF2B5EF4-FFF2-40B4-BE49-F238E27FC236}">
                  <a16:creationId xmlns:a16="http://schemas.microsoft.com/office/drawing/2014/main" id="{505AF584-5620-4E6A-8094-B39278909A48}"/>
                </a:ext>
              </a:extLst>
            </p:cNvPr>
            <p:cNvCxnSpPr/>
            <p:nvPr/>
          </p:nvCxnSpPr>
          <p:spPr>
            <a:xfrm>
              <a:off x="9050061" y="1425607"/>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E824AC3-BE0A-4DA6-8C86-46280E9AF67E}"/>
                </a:ext>
              </a:extLst>
            </p:cNvPr>
            <p:cNvSpPr/>
            <p:nvPr/>
          </p:nvSpPr>
          <p:spPr>
            <a:xfrm>
              <a:off x="9012269" y="1388878"/>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726516E-833B-4476-8F89-DE1E53F0606F}"/>
                </a:ext>
              </a:extLst>
            </p:cNvPr>
            <p:cNvCxnSpPr/>
            <p:nvPr/>
          </p:nvCxnSpPr>
          <p:spPr>
            <a:xfrm>
              <a:off x="7725305" y="1011868"/>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7B75B3-EEB7-4B81-B35D-6DE2AFCE4C10}"/>
                </a:ext>
              </a:extLst>
            </p:cNvPr>
            <p:cNvSpPr txBox="1"/>
            <p:nvPr/>
          </p:nvSpPr>
          <p:spPr>
            <a:xfrm>
              <a:off x="10522102" y="709703"/>
              <a:ext cx="383438" cy="369332"/>
            </a:xfrm>
            <a:prstGeom prst="rect">
              <a:avLst/>
            </a:prstGeom>
            <a:noFill/>
          </p:spPr>
          <p:txBody>
            <a:bodyPr wrap="none" rtlCol="0">
              <a:spAutoFit/>
            </a:bodyPr>
            <a:lstStyle/>
            <a:p>
              <a:r>
                <a:rPr lang="en-US" dirty="0"/>
                <a:t>C</a:t>
              </a:r>
              <a:r>
                <a:rPr lang="en-US" baseline="-25000" dirty="0"/>
                <a:t>E</a:t>
              </a:r>
              <a:endParaRPr lang="en-US" dirty="0"/>
            </a:p>
          </p:txBody>
        </p:sp>
        <p:cxnSp>
          <p:nvCxnSpPr>
            <p:cNvPr id="14" name="Straight Connector 13">
              <a:extLst>
                <a:ext uri="{FF2B5EF4-FFF2-40B4-BE49-F238E27FC236}">
                  <a16:creationId xmlns:a16="http://schemas.microsoft.com/office/drawing/2014/main" id="{D21F4FED-69BD-4364-B436-83CF0CECAC92}"/>
                </a:ext>
              </a:extLst>
            </p:cNvPr>
            <p:cNvCxnSpPr/>
            <p:nvPr/>
          </p:nvCxnSpPr>
          <p:spPr>
            <a:xfrm>
              <a:off x="7701699"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8D2A1CC-86F3-4260-B3D7-BFC24A33C2B4}"/>
                </a:ext>
              </a:extLst>
            </p:cNvPr>
            <p:cNvSpPr txBox="1"/>
            <p:nvPr/>
          </p:nvSpPr>
          <p:spPr>
            <a:xfrm>
              <a:off x="10562861" y="2435477"/>
              <a:ext cx="431528" cy="369332"/>
            </a:xfrm>
            <a:prstGeom prst="rect">
              <a:avLst/>
            </a:prstGeom>
            <a:noFill/>
          </p:spPr>
          <p:txBody>
            <a:bodyPr wrap="none" rtlCol="0">
              <a:spAutoFit/>
            </a:bodyPr>
            <a:lstStyle/>
            <a:p>
              <a:r>
                <a:rPr lang="en-US" dirty="0"/>
                <a:t>C</a:t>
              </a:r>
              <a:r>
                <a:rPr lang="en-US" baseline="-25000" dirty="0"/>
                <a:t>m</a:t>
              </a:r>
              <a:endParaRPr lang="en-US" dirty="0"/>
            </a:p>
          </p:txBody>
        </p:sp>
      </p:grpSp>
      <p:sp>
        <p:nvSpPr>
          <p:cNvPr id="18" name="TextBox 17">
            <a:extLst>
              <a:ext uri="{FF2B5EF4-FFF2-40B4-BE49-F238E27FC236}">
                <a16:creationId xmlns:a16="http://schemas.microsoft.com/office/drawing/2014/main" id="{72D5BC98-4A17-4567-B24B-9ECC3BF771B1}"/>
              </a:ext>
            </a:extLst>
          </p:cNvPr>
          <p:cNvSpPr txBox="1"/>
          <p:nvPr/>
        </p:nvSpPr>
        <p:spPr>
          <a:xfrm>
            <a:off x="5918902" y="1426837"/>
            <a:ext cx="4684735" cy="1754326"/>
          </a:xfrm>
          <a:prstGeom prst="rect">
            <a:avLst/>
          </a:prstGeom>
          <a:noFill/>
          <a:ln w="28575">
            <a:solidFill>
              <a:schemeClr val="tx1"/>
            </a:solidFill>
          </a:ln>
        </p:spPr>
        <p:txBody>
          <a:bodyPr wrap="square" rtlCol="0">
            <a:spAutoFit/>
          </a:bodyPr>
          <a:lstStyle/>
          <a:p>
            <a:r>
              <a:rPr lang="en-US" dirty="0"/>
              <a:t>Diagram shows entrant with an extreme cost disadvantage relative to the incumbent monopolist.  Entrant’s variable costs C</a:t>
            </a:r>
            <a:r>
              <a:rPr lang="en-US" baseline="-25000" dirty="0"/>
              <a:t>E</a:t>
            </a:r>
            <a:r>
              <a:rPr lang="en-US" dirty="0"/>
              <a:t> exceed the monopoly price Pm.  So the monopolist can simply charge the monopoly price without fear of entry</a:t>
            </a:r>
          </a:p>
        </p:txBody>
      </p:sp>
      <p:sp>
        <p:nvSpPr>
          <p:cNvPr id="19" name="TextBox 18">
            <a:extLst>
              <a:ext uri="{FF2B5EF4-FFF2-40B4-BE49-F238E27FC236}">
                <a16:creationId xmlns:a16="http://schemas.microsoft.com/office/drawing/2014/main" id="{321C1B65-39F5-4F89-AB11-FA87773AB34E}"/>
              </a:ext>
            </a:extLst>
          </p:cNvPr>
          <p:cNvSpPr txBox="1"/>
          <p:nvPr/>
        </p:nvSpPr>
        <p:spPr>
          <a:xfrm>
            <a:off x="6467207" y="3983607"/>
            <a:ext cx="4684735" cy="1477328"/>
          </a:xfrm>
          <a:prstGeom prst="rect">
            <a:avLst/>
          </a:prstGeom>
          <a:noFill/>
          <a:ln w="38100">
            <a:solidFill>
              <a:srgbClr val="0070C0"/>
            </a:solidFill>
          </a:ln>
        </p:spPr>
        <p:txBody>
          <a:bodyPr wrap="square" rtlCol="0">
            <a:spAutoFit/>
          </a:bodyPr>
          <a:lstStyle/>
          <a:p>
            <a:r>
              <a:rPr lang="en-US" b="1" dirty="0">
                <a:solidFill>
                  <a:schemeClr val="accent1"/>
                </a:solidFill>
              </a:rPr>
              <a:t>If the tariff and transportation costs in </a:t>
            </a:r>
            <a:r>
              <a:rPr lang="en-US" b="1" i="1" dirty="0">
                <a:solidFill>
                  <a:schemeClr val="accent1"/>
                </a:solidFill>
              </a:rPr>
              <a:t>Alcoa </a:t>
            </a:r>
            <a:r>
              <a:rPr lang="en-US" b="1" dirty="0">
                <a:solidFill>
                  <a:schemeClr val="accent1"/>
                </a:solidFill>
              </a:rPr>
              <a:t>were sufficiently high, or if the imports had higher production costs, then the cost disadvantage would be so large than Alcoa could have set the “full” monopoly price.</a:t>
            </a:r>
          </a:p>
        </p:txBody>
      </p:sp>
      <p:sp>
        <p:nvSpPr>
          <p:cNvPr id="20" name="Slide Number Placeholder 19">
            <a:extLst>
              <a:ext uri="{FF2B5EF4-FFF2-40B4-BE49-F238E27FC236}">
                <a16:creationId xmlns:a16="http://schemas.microsoft.com/office/drawing/2014/main" id="{2DCB5CBE-16B5-4FAA-B922-5906D19B03FB}"/>
              </a:ext>
            </a:extLst>
          </p:cNvPr>
          <p:cNvSpPr>
            <a:spLocks noGrp="1"/>
          </p:cNvSpPr>
          <p:nvPr>
            <p:ph type="sldNum" sz="quarter" idx="12"/>
          </p:nvPr>
        </p:nvSpPr>
        <p:spPr/>
        <p:txBody>
          <a:bodyPr/>
          <a:lstStyle/>
          <a:p>
            <a:fld id="{22A1B923-FE3D-4667-93FD-F1188A614F21}" type="slidenum">
              <a:rPr lang="en-US" smtClean="0"/>
              <a:t>48</a:t>
            </a:fld>
            <a:endParaRPr lang="en-US"/>
          </a:p>
        </p:txBody>
      </p:sp>
      <p:cxnSp>
        <p:nvCxnSpPr>
          <p:cNvPr id="21" name="Straight Arrow Connector 20">
            <a:extLst>
              <a:ext uri="{FF2B5EF4-FFF2-40B4-BE49-F238E27FC236}">
                <a16:creationId xmlns:a16="http://schemas.microsoft.com/office/drawing/2014/main" id="{548F45B2-6943-4B20-9AD2-D613395E80FA}"/>
              </a:ext>
            </a:extLst>
          </p:cNvPr>
          <p:cNvCxnSpPr>
            <a:cxnSpLocks/>
          </p:cNvCxnSpPr>
          <p:nvPr/>
        </p:nvCxnSpPr>
        <p:spPr>
          <a:xfrm flipH="1" flipV="1">
            <a:off x="4822927" y="3325725"/>
            <a:ext cx="1411451" cy="6753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268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EAE3D-56F5-4B57-87A4-DA2DA5305743}"/>
              </a:ext>
            </a:extLst>
          </p:cNvPr>
          <p:cNvSpPr>
            <a:spLocks noGrp="1"/>
          </p:cNvSpPr>
          <p:nvPr>
            <p:ph type="title"/>
          </p:nvPr>
        </p:nvSpPr>
        <p:spPr/>
        <p:txBody>
          <a:bodyPr/>
          <a:lstStyle/>
          <a:p>
            <a:r>
              <a:rPr lang="en-US" dirty="0"/>
              <a:t>#1D -“First Principles” Approach to Proving Monopoly Power in Monopoly Maintenance Cases </a:t>
            </a:r>
            <a:r>
              <a:rPr lang="en-US" sz="2000" i="1" dirty="0">
                <a:solidFill>
                  <a:srgbClr val="00B0F0"/>
                </a:solidFill>
              </a:rPr>
              <a:t>(p.505)</a:t>
            </a:r>
            <a:endParaRPr lang="en-US" i="1" dirty="0">
              <a:solidFill>
                <a:srgbClr val="00B0F0"/>
              </a:solidFill>
            </a:endParaRPr>
          </a:p>
        </p:txBody>
      </p:sp>
      <p:sp>
        <p:nvSpPr>
          <p:cNvPr id="3" name="Content Placeholder 2">
            <a:extLst>
              <a:ext uri="{FF2B5EF4-FFF2-40B4-BE49-F238E27FC236}">
                <a16:creationId xmlns:a16="http://schemas.microsoft.com/office/drawing/2014/main" id="{F5E1E04A-D493-49B2-9F24-807B56991050}"/>
              </a:ext>
            </a:extLst>
          </p:cNvPr>
          <p:cNvSpPr>
            <a:spLocks noGrp="1"/>
          </p:cNvSpPr>
          <p:nvPr>
            <p:ph idx="1"/>
          </p:nvPr>
        </p:nvSpPr>
        <p:spPr>
          <a:xfrm>
            <a:off x="542925" y="1733551"/>
            <a:ext cx="8915400" cy="4351338"/>
          </a:xfrm>
        </p:spPr>
        <p:txBody>
          <a:bodyPr>
            <a:normAutofit fontScale="77500" lnSpcReduction="20000"/>
          </a:bodyPr>
          <a:lstStyle/>
          <a:p>
            <a:r>
              <a:rPr lang="en-US" u="sng" dirty="0"/>
              <a:t>DuPont monopoly power definition</a:t>
            </a:r>
            <a:r>
              <a:rPr lang="en-US" dirty="0"/>
              <a:t>: </a:t>
            </a:r>
            <a:r>
              <a:rPr lang="en-US" dirty="0">
                <a:solidFill>
                  <a:srgbClr val="C00000"/>
                </a:solidFill>
              </a:rPr>
              <a:t>“</a:t>
            </a:r>
            <a:r>
              <a:rPr lang="en-US" b="1" dirty="0">
                <a:solidFill>
                  <a:srgbClr val="C00000"/>
                </a:solidFill>
              </a:rPr>
              <a:t>Power to control prices or exclude competition”</a:t>
            </a:r>
            <a:r>
              <a:rPr lang="en-US" dirty="0"/>
              <a:t> :</a:t>
            </a:r>
            <a:endParaRPr lang="en-US" b="1" dirty="0">
              <a:solidFill>
                <a:srgbClr val="C00000"/>
              </a:solidFill>
            </a:endParaRPr>
          </a:p>
          <a:p>
            <a:r>
              <a:rPr lang="en-US" u="sng" dirty="0"/>
              <a:t>First Principles Approach</a:t>
            </a:r>
            <a:r>
              <a:rPr lang="en-US" dirty="0"/>
              <a:t>: Prove monopoly power by showing </a:t>
            </a:r>
            <a:r>
              <a:rPr lang="en-US" dirty="0">
                <a:solidFill>
                  <a:srgbClr val="C00000"/>
                </a:solidFill>
              </a:rPr>
              <a:t>direct evidence </a:t>
            </a:r>
            <a:r>
              <a:rPr lang="en-US" dirty="0"/>
              <a:t>of anticompetitive effects flowing from alleged anticompetitive conduct. These effects implicitly prove market or monopoly power. </a:t>
            </a:r>
          </a:p>
          <a:p>
            <a:r>
              <a:rPr lang="en-US" dirty="0"/>
              <a:t>Procedure </a:t>
            </a:r>
          </a:p>
          <a:p>
            <a:pPr lvl="1"/>
            <a:r>
              <a:rPr lang="en-US" dirty="0"/>
              <a:t>Suppose there is proof of exclusion (e.g., entry deterred or exit occurs) </a:t>
            </a:r>
          </a:p>
          <a:p>
            <a:pPr lvl="1"/>
            <a:r>
              <a:rPr lang="en-US" dirty="0">
                <a:solidFill>
                  <a:srgbClr val="C00000"/>
                </a:solidFill>
              </a:rPr>
              <a:t>Ask: Would successful entry by the allegedly excluded competitor(s) have led to lower prices?</a:t>
            </a:r>
          </a:p>
          <a:p>
            <a:pPr lvl="1"/>
            <a:r>
              <a:rPr lang="en-US" dirty="0"/>
              <a:t>If </a:t>
            </a:r>
            <a:r>
              <a:rPr lang="en-US" i="1" dirty="0"/>
              <a:t>Yes</a:t>
            </a:r>
            <a:r>
              <a:rPr lang="en-US" dirty="0"/>
              <a:t>: Exclusion thus has led to maintenance of higher prices </a:t>
            </a:r>
          </a:p>
          <a:p>
            <a:pPr lvl="1"/>
            <a:r>
              <a:rPr lang="en-US" dirty="0">
                <a:solidFill>
                  <a:srgbClr val="C00000"/>
                </a:solidFill>
              </a:rPr>
              <a:t>This implies that monopolist has the power to raise prices and exclude competition</a:t>
            </a:r>
          </a:p>
          <a:p>
            <a:r>
              <a:rPr lang="en-US" i="1" dirty="0"/>
              <a:t>Thus,</a:t>
            </a:r>
            <a:r>
              <a:rPr lang="en-US" dirty="0"/>
              <a:t> this reverses the traditional approach</a:t>
            </a:r>
          </a:p>
          <a:p>
            <a:pPr lvl="1"/>
            <a:r>
              <a:rPr lang="en-US" u="sng" dirty="0"/>
              <a:t>Traditional approach</a:t>
            </a:r>
            <a:r>
              <a:rPr lang="en-US" dirty="0"/>
              <a:t>: monopoly power as </a:t>
            </a:r>
            <a:r>
              <a:rPr lang="en-US" i="1" dirty="0"/>
              <a:t>circumstantial evidence </a:t>
            </a:r>
            <a:r>
              <a:rPr lang="en-US" dirty="0"/>
              <a:t>of likely anticompetitive effects of conduct</a:t>
            </a:r>
          </a:p>
          <a:p>
            <a:pPr lvl="1"/>
            <a:r>
              <a:rPr lang="en-US" u="sng" dirty="0"/>
              <a:t>First principles approach</a:t>
            </a:r>
            <a:r>
              <a:rPr lang="en-US" dirty="0"/>
              <a:t>: Anticompetitive effects of conduct as </a:t>
            </a:r>
            <a:r>
              <a:rPr lang="en-US" i="1" dirty="0"/>
              <a:t>direct evidence </a:t>
            </a:r>
            <a:r>
              <a:rPr lang="en-US" dirty="0"/>
              <a:t>monopoly power</a:t>
            </a:r>
          </a:p>
        </p:txBody>
      </p:sp>
      <p:sp>
        <p:nvSpPr>
          <p:cNvPr id="4" name="Slide Number Placeholder 3">
            <a:extLst>
              <a:ext uri="{FF2B5EF4-FFF2-40B4-BE49-F238E27FC236}">
                <a16:creationId xmlns:a16="http://schemas.microsoft.com/office/drawing/2014/main" id="{011D0E6A-537D-4D67-B4EC-D59465C8D9A1}"/>
              </a:ext>
            </a:extLst>
          </p:cNvPr>
          <p:cNvSpPr>
            <a:spLocks noGrp="1"/>
          </p:cNvSpPr>
          <p:nvPr>
            <p:ph type="sldNum" sz="quarter" idx="12"/>
          </p:nvPr>
        </p:nvSpPr>
        <p:spPr/>
        <p:txBody>
          <a:bodyPr/>
          <a:lstStyle/>
          <a:p>
            <a:fld id="{22A1B923-FE3D-4667-93FD-F1188A614F21}" type="slidenum">
              <a:rPr lang="en-US" smtClean="0"/>
              <a:t>49</a:t>
            </a:fld>
            <a:endParaRPr lang="en-US"/>
          </a:p>
        </p:txBody>
      </p:sp>
      <p:sp>
        <p:nvSpPr>
          <p:cNvPr id="5" name="TextBox 4">
            <a:extLst>
              <a:ext uri="{FF2B5EF4-FFF2-40B4-BE49-F238E27FC236}">
                <a16:creationId xmlns:a16="http://schemas.microsoft.com/office/drawing/2014/main" id="{0C2EBCB9-339E-46CC-955B-F7E983249C2D}"/>
              </a:ext>
            </a:extLst>
          </p:cNvPr>
          <p:cNvSpPr txBox="1"/>
          <p:nvPr/>
        </p:nvSpPr>
        <p:spPr>
          <a:xfrm>
            <a:off x="9629775" y="2957850"/>
            <a:ext cx="2276475" cy="1631216"/>
          </a:xfrm>
          <a:prstGeom prst="rect">
            <a:avLst/>
          </a:prstGeom>
          <a:noFill/>
          <a:ln w="38100">
            <a:solidFill>
              <a:srgbClr val="0070C0"/>
            </a:solidFill>
          </a:ln>
        </p:spPr>
        <p:txBody>
          <a:bodyPr wrap="square" rtlCol="0">
            <a:spAutoFit/>
          </a:bodyPr>
          <a:lstStyle/>
          <a:p>
            <a:r>
              <a:rPr lang="en-US" sz="2000" b="1" dirty="0">
                <a:solidFill>
                  <a:schemeClr val="accent1"/>
                </a:solidFill>
              </a:rPr>
              <a:t>Breyer’s Dissent in Amex took this first principles approach (topic 23)</a:t>
            </a:r>
          </a:p>
        </p:txBody>
      </p:sp>
      <p:cxnSp>
        <p:nvCxnSpPr>
          <p:cNvPr id="6" name="Straight Connector 5">
            <a:extLst>
              <a:ext uri="{FF2B5EF4-FFF2-40B4-BE49-F238E27FC236}">
                <a16:creationId xmlns:a16="http://schemas.microsoft.com/office/drawing/2014/main" id="{38FA3D1D-D987-4E50-AA9A-2BF6D0272EB4}"/>
              </a:ext>
            </a:extLst>
          </p:cNvPr>
          <p:cNvCxnSpPr/>
          <p:nvPr/>
        </p:nvCxnSpPr>
        <p:spPr>
          <a:xfrm flipH="1">
            <a:off x="8435333" y="4116725"/>
            <a:ext cx="866775" cy="15557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0802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Other Relevant Statutes that Cover Exclusionary Conduct </a:t>
            </a:r>
          </a:p>
        </p:txBody>
      </p:sp>
      <p:sp>
        <p:nvSpPr>
          <p:cNvPr id="3" name="Content Placeholder 2"/>
          <p:cNvSpPr>
            <a:spLocks noGrp="1"/>
          </p:cNvSpPr>
          <p:nvPr>
            <p:ph sz="half" idx="1"/>
          </p:nvPr>
        </p:nvSpPr>
        <p:spPr>
          <a:xfrm>
            <a:off x="838200" y="1562100"/>
            <a:ext cx="4629150" cy="5029200"/>
          </a:xfrm>
        </p:spPr>
        <p:txBody>
          <a:bodyPr>
            <a:normAutofit/>
          </a:bodyPr>
          <a:lstStyle/>
          <a:p>
            <a:pPr marL="0" indent="0">
              <a:buNone/>
            </a:pPr>
            <a:r>
              <a:rPr lang="en-US" sz="2000" b="1" i="1" dirty="0">
                <a:solidFill>
                  <a:srgbClr val="C00000"/>
                </a:solidFill>
                <a:latin typeface="Times New Roman" pitchFamily="18" charset="0"/>
                <a:cs typeface="Times New Roman" pitchFamily="18" charset="0"/>
              </a:rPr>
              <a:t>           Sherman Section 1</a:t>
            </a:r>
          </a:p>
          <a:p>
            <a:r>
              <a:rPr lang="en-US" sz="2000" dirty="0">
                <a:latin typeface="Times New Roman" pitchFamily="18" charset="0"/>
                <a:cs typeface="Times New Roman" pitchFamily="18" charset="0"/>
              </a:rPr>
              <a:t>Focused on concerted exclusionary conduct</a:t>
            </a:r>
          </a:p>
          <a:p>
            <a:pPr lvl="1"/>
            <a:r>
              <a:rPr lang="en-US" sz="2000" dirty="0">
                <a:latin typeface="Times New Roman" pitchFamily="18" charset="0"/>
                <a:cs typeface="Times New Roman" pitchFamily="18" charset="0"/>
              </a:rPr>
              <a:t>“Concerted” refusals to deal (e.g., Northwest Wholesale Stationers; Visa)</a:t>
            </a:r>
          </a:p>
          <a:p>
            <a:pPr lvl="1"/>
            <a:r>
              <a:rPr lang="en-US" sz="2000" dirty="0">
                <a:latin typeface="Times New Roman" pitchFamily="18" charset="0"/>
                <a:cs typeface="Times New Roman" pitchFamily="18" charset="0"/>
              </a:rPr>
              <a:t>Contractual restrictions on inputs or distribution (“inter-brand” vertical restraints)</a:t>
            </a:r>
          </a:p>
          <a:p>
            <a:r>
              <a:rPr lang="en-US" sz="2000" dirty="0">
                <a:latin typeface="Times New Roman" pitchFamily="18" charset="0"/>
                <a:cs typeface="Times New Roman" pitchFamily="18" charset="0"/>
              </a:rPr>
              <a:t>Rule of reason</a:t>
            </a:r>
          </a:p>
          <a:p>
            <a:pPr lvl="1"/>
            <a:r>
              <a:rPr lang="en-US" sz="2000" dirty="0">
                <a:latin typeface="Times New Roman" pitchFamily="18" charset="0"/>
                <a:cs typeface="Times New Roman" pitchFamily="18" charset="0"/>
              </a:rPr>
              <a:t>But “vestigial” per se rule for tying</a:t>
            </a:r>
          </a:p>
          <a:p>
            <a:pPr lvl="3"/>
            <a:endParaRPr lang="en-US" sz="1400" dirty="0">
              <a:latin typeface="Times New Roman" pitchFamily="18" charset="0"/>
              <a:cs typeface="Times New Roman" pitchFamily="18" charset="0"/>
            </a:endParaRPr>
          </a:p>
        </p:txBody>
      </p:sp>
      <p:sp>
        <p:nvSpPr>
          <p:cNvPr id="4" name="Content Placeholder 3"/>
          <p:cNvSpPr>
            <a:spLocks noGrp="1"/>
          </p:cNvSpPr>
          <p:nvPr>
            <p:ph sz="half" idx="2"/>
          </p:nvPr>
        </p:nvSpPr>
        <p:spPr>
          <a:xfrm>
            <a:off x="6172199" y="1600200"/>
            <a:ext cx="5076825" cy="4953000"/>
          </a:xfrm>
        </p:spPr>
        <p:txBody>
          <a:bodyPr>
            <a:normAutofit/>
          </a:bodyPr>
          <a:lstStyle/>
          <a:p>
            <a:pPr marL="0" indent="0">
              <a:buNone/>
            </a:pPr>
            <a:r>
              <a:rPr lang="en-US" sz="2000" b="1" i="1" dirty="0">
                <a:solidFill>
                  <a:srgbClr val="C00000"/>
                </a:solidFill>
                <a:latin typeface="Times New Roman" pitchFamily="18" charset="0"/>
                <a:cs typeface="Times New Roman" pitchFamily="18" charset="0"/>
              </a:rPr>
              <a:t>                Clayton Section 3</a:t>
            </a:r>
          </a:p>
          <a:p>
            <a:r>
              <a:rPr lang="en-US" sz="2000" dirty="0">
                <a:latin typeface="Times New Roman" pitchFamily="18" charset="0"/>
                <a:cs typeface="Times New Roman" pitchFamily="18" charset="0"/>
              </a:rPr>
              <a:t>Like Section 1, it is focused on concerted exclusionary conduct, including vertical “</a:t>
            </a:r>
            <a:r>
              <a:rPr lang="en-US" sz="2000" dirty="0" err="1">
                <a:latin typeface="Times New Roman" pitchFamily="18" charset="0"/>
                <a:cs typeface="Times New Roman" pitchFamily="18" charset="0"/>
              </a:rPr>
              <a:t>interbrand</a:t>
            </a:r>
            <a:r>
              <a:rPr lang="en-US" sz="2000" dirty="0">
                <a:latin typeface="Times New Roman" pitchFamily="18" charset="0"/>
                <a:cs typeface="Times New Roman" pitchFamily="18" charset="0"/>
              </a:rPr>
              <a:t>” restrictions</a:t>
            </a:r>
          </a:p>
          <a:p>
            <a:pPr lvl="1"/>
            <a:r>
              <a:rPr lang="en-US" sz="2000" dirty="0">
                <a:latin typeface="Times New Roman" pitchFamily="18" charset="0"/>
                <a:cs typeface="Times New Roman" pitchFamily="18" charset="0"/>
              </a:rPr>
              <a:t>Exclusive dealing</a:t>
            </a:r>
          </a:p>
          <a:p>
            <a:pPr lvl="1"/>
            <a:r>
              <a:rPr lang="en-US" sz="2000" dirty="0">
                <a:latin typeface="Times New Roman" pitchFamily="18" charset="0"/>
                <a:cs typeface="Times New Roman" pitchFamily="18" charset="0"/>
              </a:rPr>
              <a:t>Tying </a:t>
            </a:r>
          </a:p>
          <a:p>
            <a:pPr lvl="1"/>
            <a:r>
              <a:rPr lang="en-US" sz="2000" dirty="0">
                <a:latin typeface="Times New Roman" pitchFamily="18" charset="0"/>
                <a:cs typeface="Times New Roman" pitchFamily="18" charset="0"/>
              </a:rPr>
              <a:t>Other “conditioned” sales</a:t>
            </a:r>
          </a:p>
          <a:p>
            <a:r>
              <a:rPr lang="en-US" sz="2000" dirty="0">
                <a:latin typeface="Times New Roman" pitchFamily="18" charset="0"/>
                <a:cs typeface="Times New Roman" pitchFamily="18" charset="0"/>
              </a:rPr>
              <a:t>Incipiency language </a:t>
            </a:r>
          </a:p>
          <a:p>
            <a:pPr lvl="1"/>
            <a:r>
              <a:rPr lang="en-US" sz="2000" dirty="0">
                <a:latin typeface="Times New Roman" pitchFamily="18" charset="0"/>
                <a:cs typeface="Times New Roman" pitchFamily="18" charset="0"/>
              </a:rPr>
              <a:t>But now mostly ignored</a:t>
            </a:r>
          </a:p>
          <a:p>
            <a:r>
              <a:rPr lang="en-US" sz="2000" dirty="0">
                <a:latin typeface="Times New Roman" pitchFamily="18" charset="0"/>
                <a:cs typeface="Times New Roman" pitchFamily="18" charset="0"/>
              </a:rPr>
              <a:t>“Substantially lessen competition” language read as ROR standard today</a:t>
            </a:r>
          </a:p>
          <a:p>
            <a:r>
              <a:rPr lang="en-US" sz="2000" dirty="0">
                <a:latin typeface="Times New Roman" pitchFamily="18" charset="0"/>
                <a:cs typeface="Times New Roman" pitchFamily="18" charset="0"/>
              </a:rPr>
              <a:t>Services not covered, only commodities</a:t>
            </a:r>
          </a:p>
        </p:txBody>
      </p:sp>
      <p:sp>
        <p:nvSpPr>
          <p:cNvPr id="5" name="Slide Number Placeholder 4"/>
          <p:cNvSpPr>
            <a:spLocks noGrp="1"/>
          </p:cNvSpPr>
          <p:nvPr>
            <p:ph type="sldNum" sz="quarter" idx="12"/>
          </p:nvPr>
        </p:nvSpPr>
        <p:spPr/>
        <p:txBody>
          <a:bodyPr/>
          <a:lstStyle/>
          <a:p>
            <a:pPr>
              <a:defRPr/>
            </a:pPr>
            <a:fld id="{76852E51-F8C7-4A24-9472-3ACE5777AA13}" type="slidenum">
              <a:rPr lang="en-US" smtClean="0">
                <a:solidFill>
                  <a:srgbClr val="000000"/>
                </a:solidFill>
              </a:rPr>
              <a:pPr>
                <a:defRPr/>
              </a:pPr>
              <a:t>5</a:t>
            </a:fld>
            <a:endParaRPr lang="en-US" dirty="0">
              <a:solidFill>
                <a:srgbClr val="000000"/>
              </a:solidFill>
            </a:endParaRPr>
          </a:p>
        </p:txBody>
      </p:sp>
    </p:spTree>
    <p:extLst>
      <p:ext uri="{BB962C8B-B14F-4D97-AF65-F5344CB8AC3E}">
        <p14:creationId xmlns:p14="http://schemas.microsoft.com/office/powerpoint/2010/main" val="23009732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#1E- Proof of Monopoly Power: Possible Direct Evidence</a:t>
            </a:r>
          </a:p>
        </p:txBody>
      </p:sp>
      <p:sp>
        <p:nvSpPr>
          <p:cNvPr id="3" name="Content Placeholder 2"/>
          <p:cNvSpPr>
            <a:spLocks noGrp="1"/>
          </p:cNvSpPr>
          <p:nvPr>
            <p:ph idx="1"/>
          </p:nvPr>
        </p:nvSpPr>
        <p:spPr>
          <a:xfrm>
            <a:off x="504825" y="1444624"/>
            <a:ext cx="10515600" cy="4530725"/>
          </a:xfrm>
        </p:spPr>
        <p:txBody>
          <a:bodyPr>
            <a:normAutofit/>
          </a:bodyPr>
          <a:lstStyle/>
          <a:p>
            <a:pPr marL="914400" lvl="2" indent="0">
              <a:buNone/>
            </a:pPr>
            <a:r>
              <a:rPr lang="en-US" sz="1800" dirty="0">
                <a:latin typeface="Times New Roman" panose="02020603050405020304" pitchFamily="18" charset="0"/>
                <a:cs typeface="Times New Roman" panose="02020603050405020304" pitchFamily="18" charset="0"/>
              </a:rPr>
              <a:t>                                        </a:t>
            </a:r>
            <a:endParaRPr lang="en-US" sz="1800" u="sng"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Actual exclusion of competitors from the relevant market and resulting impact on price </a:t>
            </a:r>
          </a:p>
          <a:p>
            <a:pPr lvl="1"/>
            <a:r>
              <a:rPr lang="en-US" sz="2000" dirty="0">
                <a:latin typeface="Times New Roman" panose="02020603050405020304" pitchFamily="18" charset="0"/>
                <a:cs typeface="Times New Roman" panose="02020603050405020304" pitchFamily="18" charset="0"/>
              </a:rPr>
              <a:t>E.g., by cutting off or significantly raising price to an essential input or channel of distribution over which the defendant has control, leading to higher prices</a:t>
            </a:r>
          </a:p>
          <a:p>
            <a:r>
              <a:rPr lang="en-US" sz="2400" dirty="0">
                <a:latin typeface="Times New Roman" panose="02020603050405020304" pitchFamily="18" charset="0"/>
                <a:cs typeface="Times New Roman" panose="02020603050405020304" pitchFamily="18" charset="0"/>
              </a:rPr>
              <a:t>Supracompetitive prices accompanied by evidence of restricted market output</a:t>
            </a:r>
          </a:p>
          <a:p>
            <a:r>
              <a:rPr lang="en-US" sz="2400" dirty="0">
                <a:latin typeface="Times New Roman" panose="02020603050405020304" pitchFamily="18" charset="0"/>
                <a:cs typeface="Times New Roman" panose="02020603050405020304" pitchFamily="18" charset="0"/>
              </a:rPr>
              <a:t>Evidence that small scale entry did not lead to price response by defendant</a:t>
            </a:r>
          </a:p>
          <a:p>
            <a:pPr marL="0" indent="0">
              <a:buNone/>
            </a:pP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50</a:t>
            </a:fld>
            <a:endParaRPr lang="en-US" altLang="en-US"/>
          </a:p>
        </p:txBody>
      </p:sp>
    </p:spTree>
    <p:extLst>
      <p:ext uri="{BB962C8B-B14F-4D97-AF65-F5344CB8AC3E}">
        <p14:creationId xmlns:p14="http://schemas.microsoft.com/office/powerpoint/2010/main" val="27720363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#1F - Proof of Monopoly Power: Circumstantial Evidence </a:t>
            </a:r>
          </a:p>
        </p:txBody>
      </p:sp>
      <p:sp>
        <p:nvSpPr>
          <p:cNvPr id="3" name="Content Placeholder 2"/>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The more common method is to prove monopoly power as follows:</a:t>
            </a:r>
          </a:p>
          <a:p>
            <a:pPr lvl="1"/>
            <a:r>
              <a:rPr lang="en-US" dirty="0">
                <a:latin typeface="Times New Roman" panose="02020603050405020304" pitchFamily="18" charset="0"/>
                <a:cs typeface="Times New Roman" panose="02020603050405020304" pitchFamily="18" charset="0"/>
              </a:rPr>
              <a:t>Proof of a </a:t>
            </a:r>
            <a:r>
              <a:rPr lang="en-US" i="1" dirty="0">
                <a:latin typeface="Times New Roman" panose="02020603050405020304" pitchFamily="18" charset="0"/>
                <a:cs typeface="Times New Roman" panose="02020603050405020304" pitchFamily="18" charset="0"/>
              </a:rPr>
              <a:t>relevant market </a:t>
            </a:r>
            <a:r>
              <a:rPr lang="en-US" dirty="0">
                <a:latin typeface="Times New Roman" panose="02020603050405020304" pitchFamily="18" charset="0"/>
                <a:cs typeface="Times New Roman" panose="02020603050405020304" pitchFamily="18" charset="0"/>
              </a:rPr>
              <a:t>in which the defendant is alleged to possess monopoly power,  </a:t>
            </a:r>
          </a:p>
          <a:p>
            <a:pPr lvl="1"/>
            <a:r>
              <a:rPr lang="en-US" dirty="0">
                <a:latin typeface="Times New Roman" panose="02020603050405020304" pitchFamily="18" charset="0"/>
                <a:cs typeface="Times New Roman" panose="02020603050405020304" pitchFamily="18" charset="0"/>
              </a:rPr>
              <a:t>Proof of a </a:t>
            </a:r>
            <a:r>
              <a:rPr lang="en-US" i="1" dirty="0">
                <a:latin typeface="Times New Roman" panose="02020603050405020304" pitchFamily="18" charset="0"/>
                <a:cs typeface="Times New Roman" panose="02020603050405020304" pitchFamily="18" charset="0"/>
              </a:rPr>
              <a:t>sufficiently high market </a:t>
            </a:r>
            <a:r>
              <a:rPr lang="en-US" dirty="0">
                <a:latin typeface="Times New Roman" panose="02020603050405020304" pitchFamily="18" charset="0"/>
                <a:cs typeface="Times New Roman" panose="02020603050405020304" pitchFamily="18" charset="0"/>
              </a:rPr>
              <a:t>share within that market, </a:t>
            </a:r>
            <a:r>
              <a:rPr lang="en-US" i="1" dirty="0">
                <a:latin typeface="Times New Roman" panose="02020603050405020304" pitchFamily="18" charset="0"/>
                <a:cs typeface="Times New Roman" panose="02020603050405020304" pitchFamily="18" charset="0"/>
              </a:rPr>
              <a:t>and </a:t>
            </a:r>
          </a:p>
          <a:p>
            <a:pPr lvl="1"/>
            <a:r>
              <a:rPr lang="en-US" dirty="0">
                <a:latin typeface="Times New Roman" panose="02020603050405020304" pitchFamily="18" charset="0"/>
                <a:cs typeface="Times New Roman" panose="02020603050405020304" pitchFamily="18" charset="0"/>
              </a:rPr>
              <a:t>Proof of </a:t>
            </a:r>
            <a:r>
              <a:rPr lang="en-US" i="1" dirty="0">
                <a:latin typeface="Times New Roman" panose="02020603050405020304" pitchFamily="18" charset="0"/>
                <a:cs typeface="Times New Roman" panose="02020603050405020304" pitchFamily="18" charset="0"/>
              </a:rPr>
              <a:t>sufficiently high barriers to entry </a:t>
            </a:r>
            <a:r>
              <a:rPr lang="en-US" dirty="0">
                <a:latin typeface="Times New Roman" panose="02020603050405020304" pitchFamily="18" charset="0"/>
                <a:cs typeface="Times New Roman" panose="02020603050405020304" pitchFamily="18" charset="0"/>
              </a:rPr>
              <a:t>that enable the defendant to control market supply and so raise price without attracting incumbent firm expansion or new entry in the short run</a:t>
            </a:r>
          </a:p>
          <a:p>
            <a:r>
              <a:rPr lang="en-US" dirty="0">
                <a:latin typeface="Times New Roman" panose="02020603050405020304" pitchFamily="18" charset="0"/>
                <a:cs typeface="Times New Roman" panose="02020603050405020304" pitchFamily="18" charset="0"/>
              </a:rPr>
              <a:t>Relevant market</a:t>
            </a:r>
          </a:p>
          <a:p>
            <a:pPr lvl="1"/>
            <a:r>
              <a:rPr lang="en-US" dirty="0">
                <a:latin typeface="Times New Roman" panose="02020603050405020304" pitchFamily="18" charset="0"/>
                <a:cs typeface="Times New Roman" panose="02020603050405020304" pitchFamily="18" charset="0"/>
              </a:rPr>
              <a:t>Proved in the same way as a relevant market in a Clayton Act § 7 case</a:t>
            </a:r>
          </a:p>
          <a:p>
            <a:pPr lvl="1"/>
            <a:r>
              <a:rPr lang="en-US" dirty="0">
                <a:latin typeface="Times New Roman" panose="02020603050405020304" pitchFamily="18" charset="0"/>
                <a:cs typeface="Times New Roman" panose="02020603050405020304" pitchFamily="18" charset="0"/>
              </a:rPr>
              <a:t>Rigor is required in market definition when shares in the market are being used to infer the existence of monopoly power</a:t>
            </a:r>
          </a:p>
          <a:p>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51</a:t>
            </a:fld>
            <a:endParaRPr lang="en-US" altLang="en-US"/>
          </a:p>
        </p:txBody>
      </p:sp>
    </p:spTree>
    <p:extLst>
      <p:ext uri="{BB962C8B-B14F-4D97-AF65-F5344CB8AC3E}">
        <p14:creationId xmlns:p14="http://schemas.microsoft.com/office/powerpoint/2010/main" val="2665619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0056E-79C2-4F5D-81FC-DE5EA4F485C7}"/>
              </a:ext>
            </a:extLst>
          </p:cNvPr>
          <p:cNvSpPr>
            <a:spLocks noGrp="1"/>
          </p:cNvSpPr>
          <p:nvPr>
            <p:ph type="title"/>
          </p:nvPr>
        </p:nvSpPr>
        <p:spPr/>
        <p:txBody>
          <a:bodyPr/>
          <a:lstStyle/>
          <a:p>
            <a:r>
              <a:rPr lang="en-US" dirty="0"/>
              <a:t>#1F(</a:t>
            </a:r>
            <a:r>
              <a:rPr lang="en-US" dirty="0" err="1"/>
              <a:t>i</a:t>
            </a:r>
            <a:r>
              <a:rPr lang="en-US" dirty="0"/>
              <a:t>) –Other Circumstantial Evidence</a:t>
            </a:r>
          </a:p>
        </p:txBody>
      </p:sp>
      <p:sp>
        <p:nvSpPr>
          <p:cNvPr id="3" name="Content Placeholder 2">
            <a:extLst>
              <a:ext uri="{FF2B5EF4-FFF2-40B4-BE49-F238E27FC236}">
                <a16:creationId xmlns:a16="http://schemas.microsoft.com/office/drawing/2014/main" id="{79ADFA79-13C7-4698-AAB1-94FFF9561424}"/>
              </a:ext>
            </a:extLst>
          </p:cNvPr>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Defendant sets prices without reference to prices charged by alleged substitute products</a:t>
            </a:r>
          </a:p>
          <a:p>
            <a:r>
              <a:rPr lang="en-US" sz="2400" dirty="0">
                <a:latin typeface="Times New Roman" panose="02020603050405020304" pitchFamily="18" charset="0"/>
                <a:cs typeface="Times New Roman" panose="02020603050405020304" pitchFamily="18" charset="0"/>
              </a:rPr>
              <a:t>Defendant engages in conduct that would not be rational (i.e., profitable), absent monopoly power.</a:t>
            </a:r>
          </a:p>
          <a:p>
            <a:r>
              <a:rPr lang="en-US" sz="2400" dirty="0">
                <a:latin typeface="Times New Roman" panose="02020603050405020304" pitchFamily="18" charset="0"/>
                <a:cs typeface="Times New Roman" panose="02020603050405020304" pitchFamily="18" charset="0"/>
              </a:rPr>
              <a:t>Defendant earns “excessive” profits </a:t>
            </a:r>
          </a:p>
          <a:p>
            <a:pPr lvl="1"/>
            <a:r>
              <a:rPr lang="en-US" sz="2000" dirty="0">
                <a:latin typeface="Times New Roman" panose="02020603050405020304" pitchFamily="18" charset="0"/>
                <a:cs typeface="Times New Roman" panose="02020603050405020304" pitchFamily="18" charset="0"/>
              </a:rPr>
              <a:t>But note that “economic profits” (as opposed to “accounting profits”) may be harm to measure</a:t>
            </a:r>
          </a:p>
          <a:p>
            <a:r>
              <a:rPr lang="en-US" sz="2400" dirty="0"/>
              <a:t>When defendant raised prices, entry did not occur (i.e., evidence of entry barriers)</a:t>
            </a:r>
          </a:p>
        </p:txBody>
      </p:sp>
      <p:sp>
        <p:nvSpPr>
          <p:cNvPr id="4" name="Slide Number Placeholder 3">
            <a:extLst>
              <a:ext uri="{FF2B5EF4-FFF2-40B4-BE49-F238E27FC236}">
                <a16:creationId xmlns:a16="http://schemas.microsoft.com/office/drawing/2014/main" id="{82C79F80-7968-4512-A18C-6FA4E121B186}"/>
              </a:ext>
            </a:extLst>
          </p:cNvPr>
          <p:cNvSpPr>
            <a:spLocks noGrp="1"/>
          </p:cNvSpPr>
          <p:nvPr>
            <p:ph type="sldNum" sz="quarter" idx="12"/>
          </p:nvPr>
        </p:nvSpPr>
        <p:spPr/>
        <p:txBody>
          <a:bodyPr/>
          <a:lstStyle/>
          <a:p>
            <a:fld id="{22A1B923-FE3D-4667-93FD-F1188A614F21}" type="slidenum">
              <a:rPr lang="en-US" smtClean="0"/>
              <a:t>52</a:t>
            </a:fld>
            <a:endParaRPr lang="en-US"/>
          </a:p>
        </p:txBody>
      </p:sp>
    </p:spTree>
    <p:extLst>
      <p:ext uri="{BB962C8B-B14F-4D97-AF65-F5344CB8AC3E}">
        <p14:creationId xmlns:p14="http://schemas.microsoft.com/office/powerpoint/2010/main" val="17597746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#1F(ii) –Proof of Monopoly Power: Market Share Evidence</a:t>
            </a:r>
          </a:p>
        </p:txBody>
      </p:sp>
      <p:sp>
        <p:nvSpPr>
          <p:cNvPr id="3" name="Content Placeholder 2"/>
          <p:cNvSpPr>
            <a:spLocks noGrp="1"/>
          </p:cNvSpPr>
          <p:nvPr>
            <p:ph idx="1"/>
          </p:nvPr>
        </p:nvSpPr>
        <p:spPr>
          <a:xfrm>
            <a:off x="838200" y="1825625"/>
            <a:ext cx="8582025" cy="4351338"/>
          </a:xfrm>
        </p:spPr>
        <p:txBody>
          <a:bodyPr/>
          <a:lstStyle/>
          <a:p>
            <a:r>
              <a:rPr lang="en-US" dirty="0">
                <a:latin typeface="Times New Roman" panose="02020603050405020304" pitchFamily="18" charset="0"/>
                <a:cs typeface="Times New Roman" panose="02020603050405020304" pitchFamily="18" charset="0"/>
              </a:rPr>
              <a:t>Sufficiently high market share</a:t>
            </a:r>
          </a:p>
          <a:p>
            <a:pPr lvl="1"/>
            <a:r>
              <a:rPr lang="en-US" dirty="0">
                <a:latin typeface="Times New Roman" panose="02020603050405020304" pitchFamily="18" charset="0"/>
                <a:cs typeface="Times New Roman" panose="02020603050405020304" pitchFamily="18" charset="0"/>
              </a:rPr>
              <a:t>Still use the </a:t>
            </a:r>
            <a:r>
              <a:rPr lang="en-US" i="1" dirty="0">
                <a:latin typeface="Times New Roman" panose="02020603050405020304" pitchFamily="18" charset="0"/>
                <a:cs typeface="Times New Roman" panose="02020603050405020304" pitchFamily="18" charset="0"/>
              </a:rPr>
              <a:t>Alcoa </a:t>
            </a:r>
            <a:r>
              <a:rPr lang="en-US" dirty="0">
                <a:latin typeface="Times New Roman" panose="02020603050405020304" pitchFamily="18" charset="0"/>
                <a:cs typeface="Times New Roman" panose="02020603050405020304" pitchFamily="18" charset="0"/>
              </a:rPr>
              <a:t>test</a:t>
            </a:r>
            <a:endParaRPr lang="en-US" baseline="30000" dirty="0">
              <a:latin typeface="Times New Roman" panose="02020603050405020304" pitchFamily="18" charset="0"/>
              <a:cs typeface="Times New Roman" panose="02020603050405020304" pitchFamily="18" charset="0"/>
            </a:endParaRPr>
          </a:p>
          <a:p>
            <a:pPr lvl="2"/>
            <a:r>
              <a:rPr lang="en-US" dirty="0">
                <a:latin typeface="Times New Roman" panose="02020603050405020304" pitchFamily="18" charset="0"/>
                <a:cs typeface="Times New Roman" panose="02020603050405020304" pitchFamily="18" charset="0"/>
              </a:rPr>
              <a:t>Over 90%   </a:t>
            </a:r>
            <a:r>
              <a:rPr lang="en-US" i="1" dirty="0">
                <a:latin typeface="Times New Roman" panose="02020603050405020304" pitchFamily="18" charset="0"/>
                <a:cs typeface="Times New Roman" panose="02020603050405020304" pitchFamily="18" charset="0"/>
              </a:rPr>
              <a:t>Sufficient</a:t>
            </a:r>
          </a:p>
          <a:p>
            <a:pPr lvl="2"/>
            <a:r>
              <a:rPr lang="en-US" dirty="0">
                <a:latin typeface="Times New Roman" panose="02020603050405020304" pitchFamily="18" charset="0"/>
                <a:cs typeface="Times New Roman" panose="02020603050405020304" pitchFamily="18" charset="0"/>
              </a:rPr>
              <a:t>60%	</a:t>
            </a:r>
            <a:r>
              <a:rPr lang="en-US" i="1" dirty="0">
                <a:latin typeface="Times New Roman" panose="02020603050405020304" pitchFamily="18" charset="0"/>
                <a:cs typeface="Times New Roman" panose="02020603050405020304" pitchFamily="18" charset="0"/>
              </a:rPr>
              <a:t>Maybe or Maybe Not</a:t>
            </a:r>
          </a:p>
          <a:p>
            <a:pPr lvl="2"/>
            <a:r>
              <a:rPr lang="en-US" dirty="0">
                <a:latin typeface="Times New Roman" panose="02020603050405020304" pitchFamily="18" charset="0"/>
                <a:cs typeface="Times New Roman" panose="02020603050405020304" pitchFamily="18" charset="0"/>
              </a:rPr>
              <a:t>33%	</a:t>
            </a:r>
            <a:r>
              <a:rPr lang="en-US" i="1" dirty="0">
                <a:latin typeface="Times New Roman" panose="02020603050405020304" pitchFamily="18" charset="0"/>
                <a:cs typeface="Times New Roman" panose="02020603050405020304" pitchFamily="18" charset="0"/>
              </a:rPr>
              <a:t>Not sufficient</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Modern practice</a:t>
            </a:r>
          </a:p>
          <a:p>
            <a:pPr lvl="2"/>
            <a:r>
              <a:rPr lang="en-US" dirty="0">
                <a:latin typeface="Times New Roman" panose="02020603050405020304" pitchFamily="18" charset="0"/>
                <a:cs typeface="Times New Roman" panose="02020603050405020304" pitchFamily="18" charset="0"/>
              </a:rPr>
              <a:t>Over 70%	Sufficient without more</a:t>
            </a:r>
          </a:p>
          <a:p>
            <a:pPr lvl="2"/>
            <a:r>
              <a:rPr lang="en-US" dirty="0">
                <a:latin typeface="Times New Roman" panose="02020603050405020304" pitchFamily="18" charset="0"/>
                <a:cs typeface="Times New Roman" panose="02020603050405020304" pitchFamily="18" charset="0"/>
              </a:rPr>
              <a:t>50% - 70%	Sufficient with addition showing of barriers to entry and expansion</a:t>
            </a:r>
          </a:p>
          <a:p>
            <a:pPr lvl="2"/>
            <a:r>
              <a:rPr lang="en-US" dirty="0">
                <a:latin typeface="Times New Roman" panose="02020603050405020304" pitchFamily="18" charset="0"/>
                <a:cs typeface="Times New Roman" panose="02020603050405020304" pitchFamily="18" charset="0"/>
              </a:rPr>
              <a:t>Under 50%	Insufficient as a matter of law</a:t>
            </a: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53</a:t>
            </a:fld>
            <a:endParaRPr lang="en-US" altLang="en-US"/>
          </a:p>
        </p:txBody>
      </p:sp>
      <p:sp>
        <p:nvSpPr>
          <p:cNvPr id="5" name="TextBox 4">
            <a:extLst>
              <a:ext uri="{FF2B5EF4-FFF2-40B4-BE49-F238E27FC236}">
                <a16:creationId xmlns:a16="http://schemas.microsoft.com/office/drawing/2014/main" id="{DECD3F2D-7BD1-4926-BC07-1E597DF88F57}"/>
              </a:ext>
            </a:extLst>
          </p:cNvPr>
          <p:cNvSpPr txBox="1"/>
          <p:nvPr/>
        </p:nvSpPr>
        <p:spPr>
          <a:xfrm>
            <a:off x="8839200" y="3837921"/>
            <a:ext cx="2295525" cy="400110"/>
          </a:xfrm>
          <a:prstGeom prst="rect">
            <a:avLst/>
          </a:prstGeom>
          <a:noFill/>
          <a:ln w="38100">
            <a:solidFill>
              <a:srgbClr val="0070C0"/>
            </a:solidFill>
          </a:ln>
        </p:spPr>
        <p:txBody>
          <a:bodyPr wrap="square" rtlCol="0">
            <a:spAutoFit/>
          </a:bodyPr>
          <a:lstStyle/>
          <a:p>
            <a:r>
              <a:rPr lang="en-US" sz="2000" b="1" dirty="0">
                <a:solidFill>
                  <a:schemeClr val="accent1"/>
                </a:solidFill>
              </a:rPr>
              <a:t>50% is pushing it</a:t>
            </a:r>
          </a:p>
        </p:txBody>
      </p:sp>
      <p:cxnSp>
        <p:nvCxnSpPr>
          <p:cNvPr id="6" name="Straight Connector 5">
            <a:extLst>
              <a:ext uri="{FF2B5EF4-FFF2-40B4-BE49-F238E27FC236}">
                <a16:creationId xmlns:a16="http://schemas.microsoft.com/office/drawing/2014/main" id="{53732CE6-349C-4E9F-B13C-45601CA85F7E}"/>
              </a:ext>
            </a:extLst>
          </p:cNvPr>
          <p:cNvCxnSpPr/>
          <p:nvPr/>
        </p:nvCxnSpPr>
        <p:spPr>
          <a:xfrm flipH="1">
            <a:off x="7882883" y="4366786"/>
            <a:ext cx="866775" cy="15557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25902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1F (iii)-Proof of Monopoly Power: Barriers to Entry </a:t>
            </a:r>
          </a:p>
        </p:txBody>
      </p:sp>
      <p:sp>
        <p:nvSpPr>
          <p:cNvPr id="3" name="Content Placeholder 2"/>
          <p:cNvSpPr>
            <a:spLocks noGrp="1"/>
          </p:cNvSpPr>
          <p:nvPr>
            <p:ph idx="1"/>
          </p:nvPr>
        </p:nvSpPr>
        <p:spPr>
          <a:xfrm>
            <a:off x="838200" y="1690688"/>
            <a:ext cx="10515600" cy="4929187"/>
          </a:xfrm>
        </p:spPr>
        <p:txBody>
          <a:bodyPr>
            <a:normAutofit fontScale="85000" lnSpcReduction="20000"/>
          </a:bodyPr>
          <a:lstStyle/>
          <a:p>
            <a:r>
              <a:rPr lang="en-US" dirty="0">
                <a:latin typeface="Times New Roman" panose="02020603050405020304" pitchFamily="18" charset="0"/>
                <a:cs typeface="Times New Roman" panose="02020603050405020304" pitchFamily="18" charset="0"/>
              </a:rPr>
              <a:t>Barriers to expansion and entry</a:t>
            </a:r>
          </a:p>
          <a:p>
            <a:pPr lvl="1"/>
            <a:r>
              <a:rPr lang="en-US" dirty="0">
                <a:latin typeface="Times New Roman" panose="02020603050405020304" pitchFamily="18" charset="0"/>
                <a:cs typeface="Times New Roman" panose="02020603050405020304" pitchFamily="18" charset="0"/>
              </a:rPr>
              <a:t>Sufficiently high market shares only provide a rebuttable presumption of monopoly power</a:t>
            </a:r>
          </a:p>
          <a:p>
            <a:pPr lvl="2"/>
            <a:r>
              <a:rPr lang="en-US" i="1" dirty="0">
                <a:latin typeface="Times New Roman" panose="02020603050405020304" pitchFamily="18" charset="0"/>
                <a:cs typeface="Times New Roman" panose="02020603050405020304" pitchFamily="18" charset="0"/>
              </a:rPr>
              <a:t>Key is to show that the defendant controls market output so that it can reduce supply and so raise price</a:t>
            </a:r>
          </a:p>
          <a:p>
            <a:pPr lvl="1"/>
            <a:r>
              <a:rPr lang="en-US" dirty="0">
                <a:latin typeface="Times New Roman" panose="02020603050405020304" pitchFamily="18" charset="0"/>
                <a:cs typeface="Times New Roman" panose="02020603050405020304" pitchFamily="18" charset="0"/>
              </a:rPr>
              <a:t>So plaintiff must also establish that the relevant market exhibits barriers to expansion by incumbent firms and entry barriers by new firms are sufficiently high to prevent these firms from expanding output and substantially offsetting the defendant’s reduction</a:t>
            </a:r>
          </a:p>
          <a:p>
            <a:pPr lvl="2"/>
            <a:r>
              <a:rPr lang="en-US" i="1" dirty="0">
                <a:latin typeface="Times New Roman" panose="02020603050405020304" pitchFamily="18" charset="0"/>
                <a:cs typeface="Times New Roman" panose="02020603050405020304" pitchFamily="18" charset="0"/>
              </a:rPr>
              <a:t>Remember: In the general case, all firms are assumed to act independently in their own economic self-interest</a:t>
            </a:r>
          </a:p>
          <a:p>
            <a:pPr lvl="2"/>
            <a:r>
              <a:rPr lang="en-US" i="1" dirty="0">
                <a:solidFill>
                  <a:srgbClr val="C00000"/>
                </a:solidFill>
                <a:latin typeface="Times New Roman" panose="02020603050405020304" pitchFamily="18" charset="0"/>
                <a:cs typeface="Times New Roman" panose="02020603050405020304" pitchFamily="18" charset="0"/>
              </a:rPr>
              <a:t>Defendant argues that barriers to expansion and entry are low enough that incumbent firms and new entrants are likely to offset the defendant’s output reduction will rebut proof  of monopoly power based on high market share</a:t>
            </a:r>
          </a:p>
          <a:p>
            <a:r>
              <a:rPr lang="en-US" dirty="0">
                <a:latin typeface="Times New Roman" panose="02020603050405020304" pitchFamily="18" charset="0"/>
                <a:cs typeface="Times New Roman" panose="02020603050405020304" pitchFamily="18" charset="0"/>
              </a:rPr>
              <a:t>Examples of barriers to expansion and entry</a:t>
            </a:r>
          </a:p>
          <a:p>
            <a:pPr lvl="1"/>
            <a:r>
              <a:rPr lang="en-US" dirty="0">
                <a:latin typeface="Times New Roman" panose="02020603050405020304" pitchFamily="18" charset="0"/>
                <a:cs typeface="Times New Roman" panose="02020603050405020304" pitchFamily="18" charset="0"/>
              </a:rPr>
              <a:t>Regulatory requirements</a:t>
            </a:r>
          </a:p>
          <a:p>
            <a:pPr lvl="1"/>
            <a:r>
              <a:rPr lang="en-US" dirty="0">
                <a:latin typeface="Times New Roman" panose="02020603050405020304" pitchFamily="18" charset="0"/>
                <a:cs typeface="Times New Roman" panose="02020603050405020304" pitchFamily="18" charset="0"/>
              </a:rPr>
              <a:t>Technological requirements High sunk capital costs</a:t>
            </a:r>
          </a:p>
          <a:p>
            <a:pPr lvl="1"/>
            <a:r>
              <a:rPr lang="en-US" dirty="0">
                <a:latin typeface="Times New Roman" panose="02020603050405020304" pitchFamily="18" charset="0"/>
                <a:cs typeface="Times New Roman" panose="02020603050405020304" pitchFamily="18" charset="0"/>
              </a:rPr>
              <a:t>Limited access to essential inputs, personnel, or channels of distribution</a:t>
            </a:r>
          </a:p>
          <a:p>
            <a:pPr lvl="1"/>
            <a:r>
              <a:rPr lang="en-US" dirty="0">
                <a:latin typeface="Times New Roman" panose="02020603050405020304" pitchFamily="18" charset="0"/>
                <a:cs typeface="Times New Roman" panose="02020603050405020304" pitchFamily="18" charset="0"/>
              </a:rPr>
              <a:t>Substantial technological economies of scale </a:t>
            </a:r>
          </a:p>
          <a:p>
            <a:pPr lvl="1"/>
            <a:r>
              <a:rPr lang="en-US" dirty="0">
                <a:latin typeface="Times New Roman" panose="02020603050405020304" pitchFamily="18" charset="0"/>
                <a:cs typeface="Times New Roman" panose="02020603050405020304" pitchFamily="18" charset="0"/>
              </a:rPr>
              <a:t>Network effects (demand side economies of scale)</a:t>
            </a:r>
          </a:p>
          <a:p>
            <a:pPr lvl="1"/>
            <a:r>
              <a:rPr lang="en-US" dirty="0">
                <a:latin typeface="Times New Roman" panose="02020603050405020304" pitchFamily="18" charset="0"/>
                <a:cs typeface="Times New Roman" panose="02020603050405020304" pitchFamily="18" charset="0"/>
              </a:rPr>
              <a:t>Reputation</a:t>
            </a:r>
          </a:p>
          <a:p>
            <a:pPr lvl="3"/>
            <a:endParaRPr lang="en-US" dirty="0">
              <a:latin typeface="Times New Roman" panose="02020603050405020304" pitchFamily="18" charset="0"/>
              <a:cs typeface="Times New Roman" panose="02020603050405020304" pitchFamily="18" charset="0"/>
            </a:endParaRPr>
          </a:p>
          <a:p>
            <a:pPr lvl="3"/>
            <a:endParaRPr lang="en-US" dirty="0">
              <a:latin typeface="Times New Roman" panose="02020603050405020304" pitchFamily="18" charset="0"/>
              <a:cs typeface="Times New Roman" panose="02020603050405020304" pitchFamily="18" charset="0"/>
            </a:endParaRPr>
          </a:p>
          <a:p>
            <a:pPr lvl="3"/>
            <a:endParaRPr lang="en-US" dirty="0">
              <a:latin typeface="Times New Roman" panose="02020603050405020304" pitchFamily="18" charset="0"/>
              <a:cs typeface="Times New Roman" panose="02020603050405020304" pitchFamily="18" charset="0"/>
            </a:endParaRPr>
          </a:p>
          <a:p>
            <a:pPr lvl="3"/>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54</a:t>
            </a:fld>
            <a:endParaRPr lang="en-US" altLang="en-US"/>
          </a:p>
        </p:txBody>
      </p:sp>
    </p:spTree>
    <p:extLst>
      <p:ext uri="{BB962C8B-B14F-4D97-AF65-F5344CB8AC3E}">
        <p14:creationId xmlns:p14="http://schemas.microsoft.com/office/powerpoint/2010/main" val="892384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169" y="501651"/>
            <a:ext cx="11316093" cy="1325563"/>
          </a:xfrm>
        </p:spPr>
        <p:txBody>
          <a:bodyPr/>
          <a:lstStyle/>
          <a:p>
            <a:r>
              <a:rPr lang="en-US" dirty="0"/>
              <a:t>#1G - Failed Rebuttals to Monopoly Power Claims</a:t>
            </a:r>
          </a:p>
        </p:txBody>
      </p:sp>
      <p:sp>
        <p:nvSpPr>
          <p:cNvPr id="3" name="Content Placeholder 2"/>
          <p:cNvSpPr>
            <a:spLocks noGrp="1"/>
          </p:cNvSpPr>
          <p:nvPr>
            <p:ph idx="1"/>
          </p:nvPr>
        </p:nvSpPr>
        <p:spPr>
          <a:xfrm>
            <a:off x="752475" y="1606549"/>
            <a:ext cx="10515600" cy="4749800"/>
          </a:xfrm>
        </p:spPr>
        <p:txBody>
          <a:bodyPr>
            <a:normAutofit fontScale="92500" lnSpcReduction="10000"/>
          </a:bodyPr>
          <a:lstStyle/>
          <a:p>
            <a:r>
              <a:rPr lang="en-US" sz="2400" dirty="0"/>
              <a:t>Prices below the monopoly level</a:t>
            </a:r>
          </a:p>
          <a:p>
            <a:pPr lvl="1"/>
            <a:r>
              <a:rPr lang="en-US" sz="2000" dirty="0"/>
              <a:t>Recall that it is the </a:t>
            </a:r>
            <a:r>
              <a:rPr lang="en-US" sz="2000" i="1" dirty="0"/>
              <a:t>possession</a:t>
            </a:r>
            <a:r>
              <a:rPr lang="en-US" sz="2000" dirty="0"/>
              <a:t>, not the </a:t>
            </a:r>
            <a:r>
              <a:rPr lang="en-US" sz="2000" i="1" dirty="0"/>
              <a:t>exercise</a:t>
            </a:r>
            <a:r>
              <a:rPr lang="en-US" sz="2000" dirty="0"/>
              <a:t>, of monopoly power that is the element of the prima facie case</a:t>
            </a:r>
          </a:p>
          <a:p>
            <a:pPr lvl="1"/>
            <a:r>
              <a:rPr lang="en-US" sz="2000" dirty="0"/>
              <a:t>Since a  firm that acts inconsistently with the exercise of market power may nonetheless possess it, such conduct does not negate the finding of monopoly power</a:t>
            </a:r>
            <a:r>
              <a:rPr lang="en-US" sz="2000" baseline="30000" dirty="0"/>
              <a:t>1</a:t>
            </a:r>
            <a:r>
              <a:rPr lang="en-US" sz="2000" dirty="0"/>
              <a:t> </a:t>
            </a:r>
          </a:p>
          <a:p>
            <a:pPr lvl="2"/>
            <a:r>
              <a:rPr lang="en-US" sz="1800" dirty="0"/>
              <a:t>Although such evidence may still be relevant and should not be excluded from the trial record</a:t>
            </a:r>
          </a:p>
          <a:p>
            <a:r>
              <a:rPr lang="en-US" sz="2400" dirty="0"/>
              <a:t>Declining market shares</a:t>
            </a:r>
          </a:p>
          <a:p>
            <a:pPr lvl="1"/>
            <a:r>
              <a:rPr lang="en-US" sz="2000" dirty="0"/>
              <a:t>In </a:t>
            </a:r>
            <a:r>
              <a:rPr lang="en-US" sz="2000" i="1" dirty="0"/>
              <a:t>U.S. Steel</a:t>
            </a:r>
            <a:r>
              <a:rPr lang="en-US" sz="2000" dirty="0"/>
              <a:t>, the Supreme Court rejected a finding of monopoly power because the defendant’s share had been steadily declining over time</a:t>
            </a:r>
            <a:r>
              <a:rPr lang="en-US" sz="2000" baseline="30000" dirty="0"/>
              <a:t>1</a:t>
            </a:r>
          </a:p>
          <a:p>
            <a:pPr lvl="2"/>
            <a:r>
              <a:rPr lang="en-US" sz="1800" dirty="0"/>
              <a:t>The Court interpreted this to mean that the defendant lacked the power to exclude competitors, and so did not have market power</a:t>
            </a:r>
          </a:p>
          <a:p>
            <a:pPr lvl="1"/>
            <a:r>
              <a:rPr lang="en-US" sz="2000" dirty="0"/>
              <a:t>Modern courts now recognize that a gradually declining share is consistent with the possession of monopoly power</a:t>
            </a:r>
          </a:p>
          <a:p>
            <a:pPr lvl="2"/>
            <a:r>
              <a:rPr lang="en-US" sz="1800" dirty="0"/>
              <a:t>Barriers to expansion and entry may </a:t>
            </a:r>
            <a:r>
              <a:rPr lang="en-US" sz="1800" dirty="0">
                <a:latin typeface="Times New Roman" panose="02020603050405020304" pitchFamily="18" charset="0"/>
                <a:cs typeface="Times New Roman" panose="02020603050405020304" pitchFamily="18" charset="0"/>
              </a:rPr>
              <a:t>not</a:t>
            </a:r>
            <a:r>
              <a:rPr lang="en-US" sz="1800" dirty="0"/>
              <a:t> be so high as to exclude all expansion and entry,</a:t>
            </a:r>
          </a:p>
          <a:p>
            <a:pPr lvl="2"/>
            <a:r>
              <a:rPr lang="en-US" sz="1800" dirty="0"/>
              <a:t>But if expansion and entry are only gradually eroding the defendant’s market share, it may still be possessing (and exercising) monopoly power until its share drops low enough</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55</a:t>
            </a:fld>
            <a:endParaRPr lang="en-US" altLang="en-US"/>
          </a:p>
        </p:txBody>
      </p:sp>
      <p:sp>
        <p:nvSpPr>
          <p:cNvPr id="6" name="TextBox 5">
            <a:extLst>
              <a:ext uri="{FF2B5EF4-FFF2-40B4-BE49-F238E27FC236}">
                <a16:creationId xmlns:a16="http://schemas.microsoft.com/office/drawing/2014/main" id="{0B4107F3-114F-4998-ABAD-06DA9810E643}"/>
              </a:ext>
            </a:extLst>
          </p:cNvPr>
          <p:cNvSpPr txBox="1"/>
          <p:nvPr/>
        </p:nvSpPr>
        <p:spPr>
          <a:xfrm>
            <a:off x="1854272" y="6444476"/>
            <a:ext cx="5346785" cy="276999"/>
          </a:xfrm>
          <a:prstGeom prst="rect">
            <a:avLst/>
          </a:prstGeom>
          <a:noFill/>
        </p:spPr>
        <p:txBody>
          <a:bodyPr wrap="none" rtlCol="0">
            <a:spAutoFit/>
          </a:bodyPr>
          <a:lstStyle/>
          <a:p>
            <a:r>
              <a:rPr lang="en-US" sz="1200" baseline="30000" dirty="0"/>
              <a:t>1</a:t>
            </a:r>
            <a:r>
              <a:rPr lang="en-US" sz="1200" dirty="0"/>
              <a:t> </a:t>
            </a:r>
            <a:r>
              <a:rPr lang="en-US" sz="1200" b="1" i="1" dirty="0">
                <a:solidFill>
                  <a:srgbClr val="0070C0"/>
                </a:solidFill>
              </a:rPr>
              <a:t>See</a:t>
            </a:r>
            <a:r>
              <a:rPr lang="en-US" sz="1200" b="1" dirty="0">
                <a:solidFill>
                  <a:srgbClr val="0070C0"/>
                </a:solidFill>
              </a:rPr>
              <a:t> Topic 20 </a:t>
            </a:r>
            <a:r>
              <a:rPr lang="en-US" sz="1200" dirty="0"/>
              <a:t>(United States v. Microsoft Corp., 253 F.3d 34, 57 (D.C. Cir. 2001).)</a:t>
            </a:r>
          </a:p>
        </p:txBody>
      </p:sp>
    </p:spTree>
    <p:extLst>
      <p:ext uri="{BB962C8B-B14F-4D97-AF65-F5344CB8AC3E}">
        <p14:creationId xmlns:p14="http://schemas.microsoft.com/office/powerpoint/2010/main" val="30497109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 Exclusionary Conduct, in General</a:t>
            </a:r>
          </a:p>
        </p:txBody>
      </p:sp>
      <p:sp>
        <p:nvSpPr>
          <p:cNvPr id="3" name="Content Placeholder 2"/>
          <p:cNvSpPr>
            <a:spLocks noGrp="1"/>
          </p:cNvSpPr>
          <p:nvPr>
            <p:ph idx="1"/>
          </p:nvPr>
        </p:nvSpPr>
        <p:spPr>
          <a:xfrm>
            <a:off x="838200" y="1483360"/>
            <a:ext cx="10515600" cy="4693603"/>
          </a:xfrm>
        </p:spPr>
        <p:txBody>
          <a:bodyPr>
            <a:normAutofit/>
          </a:bodyPr>
          <a:lstStyle/>
          <a:p>
            <a:r>
              <a:rPr lang="en-US" sz="2400" dirty="0"/>
              <a:t>Required in all three statutory offenses (including conspiracy to monopolize)</a:t>
            </a:r>
          </a:p>
          <a:p>
            <a:pPr lvl="1"/>
            <a:r>
              <a:rPr lang="en-US" sz="2000" dirty="0"/>
              <a:t>Must have the effect of either </a:t>
            </a:r>
            <a:r>
              <a:rPr lang="en-US" sz="2000" i="1" dirty="0"/>
              <a:t>obtaining, enhancing </a:t>
            </a:r>
            <a:r>
              <a:rPr lang="en-US" sz="2000" dirty="0"/>
              <a:t>or </a:t>
            </a:r>
            <a:r>
              <a:rPr lang="en-US" sz="2000" i="1" dirty="0"/>
              <a:t>maintaining</a:t>
            </a:r>
            <a:r>
              <a:rPr lang="en-US" sz="2000" dirty="0"/>
              <a:t> monopoly power</a:t>
            </a:r>
          </a:p>
          <a:p>
            <a:pPr lvl="1"/>
            <a:r>
              <a:rPr lang="en-US" sz="2000" dirty="0"/>
              <a:t>I.e., The defendant must engage in some exclusionary act that gives it the power to raise price (or maintain monopoly price)</a:t>
            </a:r>
          </a:p>
          <a:p>
            <a:pPr lvl="1"/>
            <a:r>
              <a:rPr lang="en-US" sz="2000" dirty="0"/>
              <a:t>(Contrast with Section 1 conspiracy, where the agreement is the gravamen of the offense)</a:t>
            </a:r>
            <a:br>
              <a:rPr lang="en-US" sz="2000" dirty="0"/>
            </a:br>
            <a:endParaRPr lang="en-US" sz="2000" dirty="0"/>
          </a:p>
          <a:p>
            <a:r>
              <a:rPr lang="en-US" sz="2400" dirty="0"/>
              <a:t>Modern approach</a:t>
            </a:r>
          </a:p>
          <a:p>
            <a:pPr lvl="1"/>
            <a:r>
              <a:rPr lang="en-US" sz="2000" dirty="0"/>
              <a:t>Has the allegedly exclusionary acts materially contributed to obtaining or maintaining monopoly power?</a:t>
            </a:r>
          </a:p>
          <a:p>
            <a:pPr lvl="1"/>
            <a:r>
              <a:rPr lang="en-US" sz="2000" dirty="0"/>
              <a:t>A mere “competitive advantage” over competitors may or may not materially contribute to monopoly power, depending on the circumstances</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56</a:t>
            </a:fld>
            <a:endParaRPr lang="en-US" altLang="en-US"/>
          </a:p>
        </p:txBody>
      </p:sp>
      <p:sp>
        <p:nvSpPr>
          <p:cNvPr id="5" name="TextBox 4"/>
          <p:cNvSpPr txBox="1"/>
          <p:nvPr/>
        </p:nvSpPr>
        <p:spPr>
          <a:xfrm>
            <a:off x="1015344" y="6356350"/>
            <a:ext cx="4923399" cy="461665"/>
          </a:xfrm>
          <a:prstGeom prst="rect">
            <a:avLst/>
          </a:prstGeom>
          <a:noFill/>
        </p:spPr>
        <p:txBody>
          <a:bodyPr wrap="none" rtlCol="0">
            <a:spAutoFit/>
          </a:bodyPr>
          <a:lstStyle/>
          <a:p>
            <a:r>
              <a:rPr lang="en-US" sz="1200" baseline="30000" dirty="0"/>
              <a:t>1</a:t>
            </a:r>
            <a:r>
              <a:rPr lang="en-US" sz="1200" dirty="0"/>
              <a:t> United States v. Griffith, 334 U.S. 100 (1948) (emphasis added).</a:t>
            </a:r>
          </a:p>
          <a:p>
            <a:r>
              <a:rPr lang="en-US" sz="1200" baseline="30000" dirty="0"/>
              <a:t>2</a:t>
            </a:r>
            <a:r>
              <a:rPr lang="en-US" sz="1200" dirty="0"/>
              <a:t> Eastman Kodak Co. v. Image Tech. Servs., Inc., 504 U.S. 451, 482-83 (1992).</a:t>
            </a:r>
          </a:p>
        </p:txBody>
      </p:sp>
    </p:spTree>
    <p:extLst>
      <p:ext uri="{BB962C8B-B14F-4D97-AF65-F5344CB8AC3E}">
        <p14:creationId xmlns:p14="http://schemas.microsoft.com/office/powerpoint/2010/main" val="17539816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580" y="-194354"/>
            <a:ext cx="10515600" cy="1325563"/>
          </a:xfrm>
        </p:spPr>
        <p:txBody>
          <a:bodyPr/>
          <a:lstStyle/>
          <a:p>
            <a:r>
              <a:rPr lang="en-US" dirty="0"/>
              <a:t>#2A: Definition of (Anticompetitive) Exclusionary Conduct </a:t>
            </a:r>
          </a:p>
        </p:txBody>
      </p:sp>
      <p:sp>
        <p:nvSpPr>
          <p:cNvPr id="3" name="Content Placeholder 2"/>
          <p:cNvSpPr>
            <a:spLocks noGrp="1"/>
          </p:cNvSpPr>
          <p:nvPr>
            <p:ph idx="1"/>
          </p:nvPr>
        </p:nvSpPr>
        <p:spPr>
          <a:xfrm>
            <a:off x="430297" y="994684"/>
            <a:ext cx="8180303" cy="5225141"/>
          </a:xfrm>
        </p:spPr>
        <p:txBody>
          <a:bodyPr>
            <a:normAutofit/>
          </a:bodyPr>
          <a:lstStyle/>
          <a:p>
            <a:r>
              <a:rPr lang="en-US" sz="2000" dirty="0">
                <a:latin typeface="Times New Roman" panose="02020603050405020304" pitchFamily="18" charset="0"/>
                <a:cs typeface="Times New Roman" panose="02020603050405020304" pitchFamily="18" charset="0"/>
              </a:rPr>
              <a:t>Conduct that “attempts to exclude rivals on some basis other than efficiency or when it competes on some basis other than the merits”</a:t>
            </a:r>
            <a:r>
              <a:rPr lang="en-US" sz="2000" baseline="30000"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a:t>
            </a:r>
          </a:p>
          <a:p>
            <a:pPr lvl="1"/>
            <a:r>
              <a:rPr lang="en-US" sz="1800" dirty="0">
                <a:latin typeface="Times New Roman" panose="02020603050405020304" pitchFamily="18" charset="0"/>
                <a:cs typeface="Times New Roman" panose="02020603050405020304" pitchFamily="18" charset="0"/>
              </a:rPr>
              <a:t>“Competition on the merits” includes exclusion resulting from “growth or development as a consequence of a superior product, innovation, business acumen, or historic accident.”</a:t>
            </a:r>
            <a:r>
              <a:rPr lang="en-US" sz="1800" baseline="30000" dirty="0">
                <a:latin typeface="Times New Roman" panose="02020603050405020304" pitchFamily="18" charset="0"/>
                <a:cs typeface="Times New Roman" panose="02020603050405020304" pitchFamily="18" charset="0"/>
              </a:rPr>
              <a:t>2</a:t>
            </a:r>
          </a:p>
          <a:p>
            <a:pPr lvl="1"/>
            <a:r>
              <a:rPr lang="en-US" sz="1800" dirty="0">
                <a:latin typeface="Times New Roman" panose="02020603050405020304" pitchFamily="18" charset="0"/>
                <a:cs typeface="Times New Roman" panose="02020603050405020304" pitchFamily="18" charset="0"/>
              </a:rPr>
              <a:t>As a result, sometimes refer to “</a:t>
            </a:r>
            <a:r>
              <a:rPr lang="en-US" sz="1800" i="1" dirty="0">
                <a:latin typeface="Times New Roman" panose="02020603050405020304" pitchFamily="18" charset="0"/>
                <a:cs typeface="Times New Roman" panose="02020603050405020304" pitchFamily="18" charset="0"/>
              </a:rPr>
              <a:t>anticompetitive </a:t>
            </a:r>
            <a:r>
              <a:rPr lang="en-US" sz="1800" dirty="0">
                <a:latin typeface="Times New Roman" panose="02020603050405020304" pitchFamily="18" charset="0"/>
                <a:cs typeface="Times New Roman" panose="02020603050405020304" pitchFamily="18" charset="0"/>
              </a:rPr>
              <a:t>exclusionary acts”</a:t>
            </a:r>
          </a:p>
          <a:p>
            <a:r>
              <a:rPr lang="en-US" sz="2000" dirty="0">
                <a:latin typeface="Times New Roman" panose="02020603050405020304" pitchFamily="18" charset="0"/>
                <a:cs typeface="Times New Roman" panose="02020603050405020304" pitchFamily="18" charset="0"/>
              </a:rPr>
              <a:t>Competition on the merits </a:t>
            </a:r>
            <a:r>
              <a:rPr lang="en-US" sz="2000" dirty="0">
                <a:solidFill>
                  <a:srgbClr val="C00000"/>
                </a:solidFill>
                <a:latin typeface="Times New Roman" panose="02020603050405020304" pitchFamily="18" charset="0"/>
                <a:cs typeface="Times New Roman" panose="02020603050405020304" pitchFamily="18" charset="0"/>
              </a:rPr>
              <a:t>“in an unnecessarily restrictive way” </a:t>
            </a:r>
            <a:r>
              <a:rPr lang="en-US" sz="2000" dirty="0">
                <a:latin typeface="Times New Roman" panose="02020603050405020304" pitchFamily="18" charset="0"/>
                <a:cs typeface="Times New Roman" panose="02020603050405020304" pitchFamily="18" charset="0"/>
              </a:rPr>
              <a:t>may constitute an anticompetitively exclusionary act</a:t>
            </a:r>
            <a:r>
              <a:rPr lang="en-US" sz="2000" baseline="30000" dirty="0">
                <a:latin typeface="Times New Roman" panose="02020603050405020304" pitchFamily="18" charset="0"/>
                <a:cs typeface="Times New Roman" panose="02020603050405020304" pitchFamily="18" charset="0"/>
              </a:rPr>
              <a:t>3</a:t>
            </a:r>
          </a:p>
          <a:p>
            <a:r>
              <a:rPr lang="en-US" sz="2000" dirty="0">
                <a:solidFill>
                  <a:srgbClr val="C00000"/>
                </a:solidFill>
                <a:latin typeface="Times New Roman" panose="02020603050405020304" pitchFamily="18" charset="0"/>
                <a:cs typeface="Times New Roman" panose="02020603050405020304" pitchFamily="18" charset="0"/>
              </a:rPr>
              <a:t>But conduct that merely harms competitors -- but not the competitive process -- is not an exclusionary act</a:t>
            </a:r>
          </a:p>
          <a:p>
            <a:pPr lvl="1"/>
            <a:r>
              <a:rPr lang="en-US" sz="1800" dirty="0">
                <a:latin typeface="Times New Roman" panose="02020603050405020304" pitchFamily="18" charset="0"/>
                <a:cs typeface="Times New Roman" panose="02020603050405020304" pitchFamily="18" charset="0"/>
              </a:rPr>
              <a:t>Damage to individual competitors is rarely sufficient to establish harm to competition</a:t>
            </a:r>
          </a:p>
          <a:p>
            <a:pPr lvl="1"/>
            <a:r>
              <a:rPr lang="en-US" sz="1800" dirty="0">
                <a:latin typeface="Times New Roman" panose="02020603050405020304" pitchFamily="18" charset="0"/>
                <a:cs typeface="Times New Roman" panose="02020603050405020304" pitchFamily="18" charset="0"/>
              </a:rPr>
              <a:t>Harm to competition typically requires adverse impact on market prices and market output, or a reduction in the rate of technological innovation or product improvement</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57</a:t>
            </a:fld>
            <a:endParaRPr lang="en-US" altLang="en-US"/>
          </a:p>
        </p:txBody>
      </p:sp>
      <p:sp>
        <p:nvSpPr>
          <p:cNvPr id="5" name="TextBox 4"/>
          <p:cNvSpPr txBox="1"/>
          <p:nvPr/>
        </p:nvSpPr>
        <p:spPr>
          <a:xfrm>
            <a:off x="548888" y="5872589"/>
            <a:ext cx="8211491" cy="830997"/>
          </a:xfrm>
          <a:prstGeom prst="rect">
            <a:avLst/>
          </a:prstGeom>
          <a:noFill/>
        </p:spPr>
        <p:txBody>
          <a:bodyPr wrap="square" rtlCol="0">
            <a:spAutoFit/>
          </a:bodyPr>
          <a:lstStyle/>
          <a:p>
            <a:r>
              <a:rPr lang="en-US" sz="1200" baseline="30000" dirty="0"/>
              <a:t>1</a:t>
            </a:r>
            <a:r>
              <a:rPr lang="en-US" sz="1200" dirty="0"/>
              <a:t> West Penn Allegheny Health Sys., Inc. v. UPMC, 627 F.3d 85, 108-09 (3d Cir. 2010) .</a:t>
            </a:r>
          </a:p>
          <a:p>
            <a:r>
              <a:rPr lang="en-US" sz="1200" baseline="30000" dirty="0"/>
              <a:t>2</a:t>
            </a:r>
            <a:r>
              <a:rPr lang="en-US" sz="1200" dirty="0"/>
              <a:t> United States v. Grinnell Corp., 384 U.S. 563, 570-71 (1966).</a:t>
            </a:r>
          </a:p>
          <a:p>
            <a:r>
              <a:rPr lang="en-US" sz="1200" baseline="30000" dirty="0"/>
              <a:t>3</a:t>
            </a:r>
            <a:r>
              <a:rPr lang="en-US" sz="1200" dirty="0"/>
              <a:t> </a:t>
            </a:r>
            <a:r>
              <a:rPr lang="en-US" sz="1200" i="1" dirty="0"/>
              <a:t>See, e.g</a:t>
            </a:r>
            <a:r>
              <a:rPr lang="en-US" sz="1200" dirty="0"/>
              <a:t>., </a:t>
            </a:r>
            <a:r>
              <a:rPr lang="en-US" sz="1200" i="1" dirty="0"/>
              <a:t>West Penn</a:t>
            </a:r>
            <a:r>
              <a:rPr lang="en-US" sz="1200" dirty="0"/>
              <a:t>, 627 F.2d at 108 (“Conduct that impairs the opportunities of rivals and either does not further competition on the merits or does so in an unnecessarily restrictive way may be deemed anticompetitive.”).</a:t>
            </a:r>
          </a:p>
        </p:txBody>
      </p:sp>
      <p:sp>
        <p:nvSpPr>
          <p:cNvPr id="6" name="TextBox 5">
            <a:extLst>
              <a:ext uri="{FF2B5EF4-FFF2-40B4-BE49-F238E27FC236}">
                <a16:creationId xmlns:a16="http://schemas.microsoft.com/office/drawing/2014/main" id="{B12143EA-C475-4D9C-8CC2-C155C06779F2}"/>
              </a:ext>
            </a:extLst>
          </p:cNvPr>
          <p:cNvSpPr txBox="1"/>
          <p:nvPr/>
        </p:nvSpPr>
        <p:spPr>
          <a:xfrm>
            <a:off x="8975694" y="4954128"/>
            <a:ext cx="2295525" cy="1323439"/>
          </a:xfrm>
          <a:prstGeom prst="rect">
            <a:avLst/>
          </a:prstGeom>
          <a:noFill/>
          <a:ln w="38100">
            <a:solidFill>
              <a:srgbClr val="0070C0"/>
            </a:solidFill>
          </a:ln>
        </p:spPr>
        <p:txBody>
          <a:bodyPr wrap="square" rtlCol="0">
            <a:spAutoFit/>
          </a:bodyPr>
          <a:lstStyle/>
          <a:p>
            <a:r>
              <a:rPr lang="en-US" sz="2000" b="1" dirty="0">
                <a:solidFill>
                  <a:schemeClr val="accent1"/>
                </a:solidFill>
              </a:rPr>
              <a:t>Adverse impact can include preventing price from declining</a:t>
            </a:r>
          </a:p>
        </p:txBody>
      </p:sp>
      <p:cxnSp>
        <p:nvCxnSpPr>
          <p:cNvPr id="7" name="Straight Connector 6">
            <a:extLst>
              <a:ext uri="{FF2B5EF4-FFF2-40B4-BE49-F238E27FC236}">
                <a16:creationId xmlns:a16="http://schemas.microsoft.com/office/drawing/2014/main" id="{8FADBB12-0D73-482B-880B-C56551CF7AEC}"/>
              </a:ext>
            </a:extLst>
          </p:cNvPr>
          <p:cNvCxnSpPr>
            <a:cxnSpLocks/>
          </p:cNvCxnSpPr>
          <p:nvPr/>
        </p:nvCxnSpPr>
        <p:spPr>
          <a:xfrm flipH="1" flipV="1">
            <a:off x="7884524" y="5230535"/>
            <a:ext cx="817793" cy="316586"/>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B8282C5-BB4C-46F5-9D8E-6953A3E9485B}"/>
              </a:ext>
            </a:extLst>
          </p:cNvPr>
          <p:cNvSpPr txBox="1"/>
          <p:nvPr/>
        </p:nvSpPr>
        <p:spPr>
          <a:xfrm>
            <a:off x="8705195" y="904381"/>
            <a:ext cx="3056508" cy="1938992"/>
          </a:xfrm>
          <a:prstGeom prst="rect">
            <a:avLst/>
          </a:prstGeom>
          <a:noFill/>
          <a:ln w="38100">
            <a:solidFill>
              <a:srgbClr val="0070C0"/>
            </a:solidFill>
          </a:ln>
        </p:spPr>
        <p:txBody>
          <a:bodyPr wrap="square" rtlCol="0">
            <a:spAutoFit/>
          </a:bodyPr>
          <a:lstStyle/>
          <a:p>
            <a:r>
              <a:rPr lang="en-US" sz="2000" b="1" dirty="0">
                <a:solidFill>
                  <a:schemeClr val="accent1"/>
                </a:solidFill>
              </a:rPr>
              <a:t>Some courts sue the term “exclusionary” only to refer to “anticompetitive” exclusionary conduct. </a:t>
            </a:r>
          </a:p>
          <a:p>
            <a:r>
              <a:rPr lang="en-US" sz="2000" b="1" i="1" dirty="0">
                <a:solidFill>
                  <a:schemeClr val="accent1"/>
                </a:solidFill>
              </a:rPr>
              <a:t>Very confusing!!</a:t>
            </a:r>
          </a:p>
          <a:p>
            <a:endParaRPr lang="en-US" sz="2000" b="1" i="1" u="sng" dirty="0">
              <a:solidFill>
                <a:schemeClr val="accent1"/>
              </a:solidFill>
            </a:endParaRPr>
          </a:p>
        </p:txBody>
      </p:sp>
      <p:cxnSp>
        <p:nvCxnSpPr>
          <p:cNvPr id="9" name="Straight Connector 8">
            <a:extLst>
              <a:ext uri="{FF2B5EF4-FFF2-40B4-BE49-F238E27FC236}">
                <a16:creationId xmlns:a16="http://schemas.microsoft.com/office/drawing/2014/main" id="{7ACF4CC7-74B6-4440-AC0B-34306C916249}"/>
              </a:ext>
            </a:extLst>
          </p:cNvPr>
          <p:cNvCxnSpPr>
            <a:cxnSpLocks/>
          </p:cNvCxnSpPr>
          <p:nvPr/>
        </p:nvCxnSpPr>
        <p:spPr>
          <a:xfrm flipH="1" flipV="1">
            <a:off x="7495617" y="749969"/>
            <a:ext cx="1264762" cy="24471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27117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82" y="365125"/>
            <a:ext cx="11184118" cy="1325563"/>
          </a:xfrm>
        </p:spPr>
        <p:txBody>
          <a:bodyPr/>
          <a:lstStyle/>
          <a:p>
            <a:r>
              <a:rPr lang="en-US" dirty="0"/>
              <a:t>#2B. Categories of Potential Exclusionary Conduct to Be Discussed</a:t>
            </a:r>
          </a:p>
        </p:txBody>
      </p:sp>
      <p:sp>
        <p:nvSpPr>
          <p:cNvPr id="3" name="Content Placeholder 2"/>
          <p:cNvSpPr>
            <a:spLocks noGrp="1"/>
          </p:cNvSpPr>
          <p:nvPr>
            <p:ph idx="1"/>
          </p:nvPr>
        </p:nvSpPr>
        <p:spPr>
          <a:xfrm>
            <a:off x="-76200" y="1605846"/>
            <a:ext cx="10515600" cy="4351338"/>
          </a:xfrm>
        </p:spPr>
        <p:txBody>
          <a:bodyPr>
            <a:normAutofit/>
          </a:bodyPr>
          <a:lstStyle/>
          <a:p>
            <a:pPr lvl="1"/>
            <a:r>
              <a:rPr lang="en-US" sz="2000" dirty="0">
                <a:latin typeface="Times New Roman" panose="02020603050405020304" pitchFamily="18" charset="0"/>
                <a:cs typeface="Times New Roman" panose="02020603050405020304" pitchFamily="18" charset="0"/>
              </a:rPr>
              <a:t>Price cuts (perhaps below-cost) in response to entry (predatory pricing) (Topic 19)</a:t>
            </a:r>
          </a:p>
          <a:p>
            <a:pPr lvl="1"/>
            <a:r>
              <a:rPr lang="en-US" sz="2000" dirty="0">
                <a:latin typeface="Times New Roman" panose="02020603050405020304" pitchFamily="18" charset="0"/>
                <a:cs typeface="Times New Roman" panose="02020603050405020304" pitchFamily="18" charset="0"/>
              </a:rPr>
              <a:t>Innovation and design changes (Topic 20)</a:t>
            </a:r>
          </a:p>
          <a:p>
            <a:pPr lvl="1"/>
            <a:r>
              <a:rPr lang="en-US" sz="2000" dirty="0">
                <a:latin typeface="Times New Roman" panose="02020603050405020304" pitchFamily="18" charset="0"/>
                <a:cs typeface="Times New Roman" panose="02020603050405020304" pitchFamily="18" charset="0"/>
              </a:rPr>
              <a:t>Intra-brand vertical restraints (Topic 21)</a:t>
            </a:r>
          </a:p>
          <a:p>
            <a:pPr lvl="1"/>
            <a:r>
              <a:rPr lang="en-US" sz="2000" dirty="0">
                <a:latin typeface="Times New Roman" panose="02020603050405020304" pitchFamily="18" charset="0"/>
                <a:cs typeface="Times New Roman" panose="02020603050405020304" pitchFamily="18" charset="0"/>
              </a:rPr>
              <a:t>Tying arrangements that foreclose competitors in the tied product from customer demand (Topic 22)</a:t>
            </a:r>
          </a:p>
          <a:p>
            <a:pPr lvl="1"/>
            <a:r>
              <a:rPr lang="en-US" sz="2000" dirty="0">
                <a:latin typeface="Times New Roman" panose="02020603050405020304" pitchFamily="18" charset="0"/>
                <a:cs typeface="Times New Roman" panose="02020603050405020304" pitchFamily="18" charset="0"/>
              </a:rPr>
              <a:t>Exclusive dealing arrangements that foreclose competitors from an essential input or customer channel (Topic 23)</a:t>
            </a:r>
          </a:p>
          <a:p>
            <a:pPr lvl="1"/>
            <a:r>
              <a:rPr lang="en-US" sz="2000" dirty="0">
                <a:latin typeface="Times New Roman" panose="02020603050405020304" pitchFamily="18" charset="0"/>
                <a:cs typeface="Times New Roman" panose="02020603050405020304" pitchFamily="18" charset="0"/>
              </a:rPr>
              <a:t>“Conditional” pricing/ discounting arrangements (Topic 24)</a:t>
            </a:r>
          </a:p>
          <a:p>
            <a:pPr lvl="1"/>
            <a:r>
              <a:rPr lang="en-US" sz="2000" dirty="0">
                <a:latin typeface="Times New Roman" panose="02020603050405020304" pitchFamily="18" charset="0"/>
                <a:cs typeface="Times New Roman" panose="02020603050405020304" pitchFamily="18" charset="0"/>
              </a:rPr>
              <a:t>Collective or unilateral refusals to deal (Topic 25)</a:t>
            </a:r>
          </a:p>
          <a:p>
            <a:pPr lvl="1"/>
            <a:r>
              <a:rPr lang="en-US" sz="2000" dirty="0">
                <a:latin typeface="Times New Roman" panose="02020603050405020304" pitchFamily="18" charset="0"/>
                <a:cs typeface="Times New Roman" panose="02020603050405020304" pitchFamily="18" charset="0"/>
              </a:rPr>
              <a:t>MFNs (Topic 26)</a:t>
            </a:r>
          </a:p>
          <a:p>
            <a:pPr lvl="1"/>
            <a:endParaRPr lang="en-US" sz="2000" dirty="0">
              <a:latin typeface="Times New Roman" panose="02020603050405020304" pitchFamily="18" charset="0"/>
              <a:cs typeface="Times New Roman" panose="02020603050405020304" pitchFamily="18" charset="0"/>
            </a:endParaRPr>
          </a:p>
          <a:p>
            <a:pPr marL="457200" lvl="1" indent="0">
              <a:buNone/>
            </a:pPr>
            <a:r>
              <a:rPr lang="en-US" sz="2000" dirty="0">
                <a:latin typeface="Times New Roman" panose="02020603050405020304" pitchFamily="18" charset="0"/>
                <a:cs typeface="Times New Roman" panose="02020603050405020304" pitchFamily="18" charset="0"/>
              </a:rPr>
              <a:t>                                            </a:t>
            </a:r>
            <a:r>
              <a:rPr lang="en-US" b="1" dirty="0">
                <a:solidFill>
                  <a:srgbClr val="C00000"/>
                </a:solidFill>
                <a:latin typeface="Times New Roman" panose="02020603050405020304" pitchFamily="18" charset="0"/>
                <a:cs typeface="Times New Roman" panose="02020603050405020304" pitchFamily="18" charset="0"/>
              </a:rPr>
              <a:t>This list is not exhaustive</a:t>
            </a:r>
            <a:endParaRPr lang="en-US" sz="2000" b="1" dirty="0">
              <a:solidFill>
                <a:srgbClr val="C00000"/>
              </a:solidFill>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58</a:t>
            </a:fld>
            <a:endParaRPr lang="en-US" altLang="en-US"/>
          </a:p>
        </p:txBody>
      </p:sp>
    </p:spTree>
    <p:extLst>
      <p:ext uri="{BB962C8B-B14F-4D97-AF65-F5344CB8AC3E}">
        <p14:creationId xmlns:p14="http://schemas.microsoft.com/office/powerpoint/2010/main" val="39695924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#2C-</a:t>
            </a:r>
            <a:r>
              <a:rPr lang="en-US" i="1" dirty="0"/>
              <a:t> Not</a:t>
            </a:r>
            <a:r>
              <a:rPr lang="en-US" dirty="0"/>
              <a:t>-Considered Anticompetitive Exclusionary Conduct</a:t>
            </a:r>
          </a:p>
        </p:txBody>
      </p:sp>
      <p:sp>
        <p:nvSpPr>
          <p:cNvPr id="3" name="Content Placeholder 2"/>
          <p:cNvSpPr>
            <a:spLocks noGrp="1"/>
          </p:cNvSpPr>
          <p:nvPr>
            <p:ph idx="1"/>
          </p:nvPr>
        </p:nvSpPr>
        <p:spPr>
          <a:xfrm>
            <a:off x="685800" y="1593131"/>
            <a:ext cx="8953500" cy="5264870"/>
          </a:xfrm>
        </p:spPr>
        <p:txBody>
          <a:bodyPr>
            <a:normAutofit fontScale="85000" lnSpcReduction="20000"/>
          </a:bodyPr>
          <a:lstStyle/>
          <a:p>
            <a:r>
              <a:rPr lang="en-US" dirty="0"/>
              <a:t>Merely Charging high prices</a:t>
            </a:r>
          </a:p>
          <a:p>
            <a:pPr lvl="1"/>
            <a:r>
              <a:rPr lang="en-US" dirty="0"/>
              <a:t>“High prices” encourage expansion and entry and hence are not exclusionary</a:t>
            </a:r>
          </a:p>
          <a:p>
            <a:pPr lvl="1"/>
            <a:r>
              <a:rPr lang="en-US" dirty="0"/>
              <a:t>In fact, charging high prices can encourage entry</a:t>
            </a:r>
          </a:p>
          <a:p>
            <a:pPr lvl="1"/>
            <a:r>
              <a:rPr lang="en-US" i="1" dirty="0"/>
              <a:t>Compare </a:t>
            </a:r>
            <a:r>
              <a:rPr lang="en-US" dirty="0"/>
              <a:t>Article 102 of the Treaty on the Functioning of the European Union, which prohibits “abuse[s] . . . of a dominant position”  </a:t>
            </a:r>
          </a:p>
          <a:p>
            <a:r>
              <a:rPr lang="en-US" dirty="0"/>
              <a:t>Unconditional Refusals to deal (</a:t>
            </a:r>
            <a:r>
              <a:rPr lang="en-US" i="1" dirty="0" err="1"/>
              <a:t>Trinko</a:t>
            </a:r>
            <a:r>
              <a:rPr lang="en-US" i="1" dirty="0"/>
              <a:t> </a:t>
            </a:r>
            <a:r>
              <a:rPr lang="en-US" dirty="0"/>
              <a:t>(2004))</a:t>
            </a:r>
          </a:p>
          <a:p>
            <a:pPr lvl="1"/>
            <a:r>
              <a:rPr lang="en-US" i="1" dirty="0"/>
              <a:t>Aspen Ski </a:t>
            </a:r>
            <a:r>
              <a:rPr lang="en-US" dirty="0"/>
              <a:t>Exception: Termination of a profitable, historical course of dealing with a competitor solely to harm the competitor and permit the defendant to dominate the market</a:t>
            </a:r>
          </a:p>
          <a:p>
            <a:r>
              <a:rPr lang="en-US" dirty="0"/>
              <a:t>Disparagement</a:t>
            </a:r>
          </a:p>
          <a:p>
            <a:pPr lvl="1"/>
            <a:r>
              <a:rPr lang="en-US" dirty="0"/>
              <a:t>Making false statements is </a:t>
            </a:r>
            <a:r>
              <a:rPr lang="en-US" i="1" dirty="0"/>
              <a:t>rarely </a:t>
            </a:r>
            <a:r>
              <a:rPr lang="en-US" dirty="0"/>
              <a:t>an anticompetitively exclusionary act.</a:t>
            </a:r>
          </a:p>
          <a:p>
            <a:pPr lvl="2"/>
            <a:r>
              <a:rPr lang="en-US" dirty="0"/>
              <a:t>May injury a competitor, but is  unlikely to harm competition</a:t>
            </a:r>
          </a:p>
          <a:p>
            <a:pPr lvl="2"/>
            <a:r>
              <a:rPr lang="en-US" dirty="0"/>
              <a:t>Most circuits have adopted a presumption that disparagement is not anticompetitive</a:t>
            </a:r>
          </a:p>
          <a:p>
            <a:pPr lvl="1"/>
            <a:r>
              <a:rPr lang="en-US" dirty="0"/>
              <a:t>Difficult Test: The defendant’s statements must be:</a:t>
            </a:r>
          </a:p>
          <a:p>
            <a:pPr marL="914400" lvl="2" indent="0">
              <a:buNone/>
            </a:pPr>
            <a:r>
              <a:rPr lang="en-US" dirty="0"/>
              <a:t>(1) clearly false, </a:t>
            </a:r>
            <a:br>
              <a:rPr lang="en-US" dirty="0"/>
            </a:br>
            <a:r>
              <a:rPr lang="en-US" dirty="0"/>
              <a:t>(2) clearly material, </a:t>
            </a:r>
            <a:br>
              <a:rPr lang="en-US" dirty="0"/>
            </a:br>
            <a:r>
              <a:rPr lang="en-US" dirty="0"/>
              <a:t>(3) clearly likely to induce reasonable reliance, </a:t>
            </a:r>
            <a:br>
              <a:rPr lang="en-US" dirty="0"/>
            </a:br>
            <a:r>
              <a:rPr lang="en-US" dirty="0"/>
              <a:t>(4) made to buyers without knowledge of the subject matter, </a:t>
            </a:r>
            <a:br>
              <a:rPr lang="en-US" dirty="0"/>
            </a:br>
            <a:r>
              <a:rPr lang="en-US" dirty="0"/>
              <a:t>(5) continued for prolonged periods, and </a:t>
            </a:r>
            <a:br>
              <a:rPr lang="en-US" dirty="0"/>
            </a:br>
            <a:r>
              <a:rPr lang="en-US" dirty="0"/>
              <a:t>(6) not readily susceptible to neutralization or other offset by rivals.” </a:t>
            </a:r>
          </a:p>
          <a:p>
            <a:pPr lvl="3"/>
            <a:endParaRPr lang="en-US"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59</a:t>
            </a:fld>
            <a:endParaRPr lang="en-US" altLang="en-US"/>
          </a:p>
        </p:txBody>
      </p:sp>
      <p:sp>
        <p:nvSpPr>
          <p:cNvPr id="5" name="TextBox 4">
            <a:extLst>
              <a:ext uri="{FF2B5EF4-FFF2-40B4-BE49-F238E27FC236}">
                <a16:creationId xmlns:a16="http://schemas.microsoft.com/office/drawing/2014/main" id="{55725B2B-1D08-46E8-9E03-0A19C5DCCECA}"/>
              </a:ext>
            </a:extLst>
          </p:cNvPr>
          <p:cNvSpPr txBox="1"/>
          <p:nvPr/>
        </p:nvSpPr>
        <p:spPr>
          <a:xfrm>
            <a:off x="9692081" y="2638524"/>
            <a:ext cx="1661719" cy="923330"/>
          </a:xfrm>
          <a:prstGeom prst="rect">
            <a:avLst/>
          </a:prstGeom>
          <a:noFill/>
          <a:ln w="38100">
            <a:solidFill>
              <a:srgbClr val="0070C0"/>
            </a:solidFill>
          </a:ln>
        </p:spPr>
        <p:txBody>
          <a:bodyPr wrap="square" rtlCol="0">
            <a:spAutoFit/>
          </a:bodyPr>
          <a:lstStyle/>
          <a:p>
            <a:r>
              <a:rPr lang="en-US" b="1" i="1" dirty="0" err="1">
                <a:solidFill>
                  <a:schemeClr val="accent1"/>
                </a:solidFill>
              </a:rPr>
              <a:t>Trinko</a:t>
            </a:r>
            <a:r>
              <a:rPr lang="en-US" b="1" i="1" dirty="0">
                <a:solidFill>
                  <a:schemeClr val="accent1"/>
                </a:solidFill>
              </a:rPr>
              <a:t> </a:t>
            </a:r>
            <a:r>
              <a:rPr lang="en-US" b="1" dirty="0">
                <a:solidFill>
                  <a:schemeClr val="accent1"/>
                </a:solidFill>
              </a:rPr>
              <a:t>to be discussed in </a:t>
            </a:r>
          </a:p>
          <a:p>
            <a:r>
              <a:rPr lang="en-US" b="1" dirty="0">
                <a:solidFill>
                  <a:schemeClr val="accent1"/>
                </a:solidFill>
              </a:rPr>
              <a:t>Topic 21</a:t>
            </a:r>
          </a:p>
        </p:txBody>
      </p:sp>
      <p:cxnSp>
        <p:nvCxnSpPr>
          <p:cNvPr id="6" name="Straight Connector 5">
            <a:extLst>
              <a:ext uri="{FF2B5EF4-FFF2-40B4-BE49-F238E27FC236}">
                <a16:creationId xmlns:a16="http://schemas.microsoft.com/office/drawing/2014/main" id="{C02163D5-14CF-4B9C-B731-257D3AEC6C45}"/>
              </a:ext>
            </a:extLst>
          </p:cNvPr>
          <p:cNvCxnSpPr>
            <a:cxnSpLocks/>
          </p:cNvCxnSpPr>
          <p:nvPr/>
        </p:nvCxnSpPr>
        <p:spPr>
          <a:xfrm flipH="1">
            <a:off x="8522371" y="3083171"/>
            <a:ext cx="904433"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628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936A7-4CC1-4180-BBF8-648ECB42076C}"/>
              </a:ext>
            </a:extLst>
          </p:cNvPr>
          <p:cNvSpPr>
            <a:spLocks noGrp="1"/>
          </p:cNvSpPr>
          <p:nvPr>
            <p:ph type="title"/>
          </p:nvPr>
        </p:nvSpPr>
        <p:spPr/>
        <p:txBody>
          <a:bodyPr>
            <a:normAutofit/>
          </a:bodyPr>
          <a:lstStyle/>
          <a:p>
            <a:pPr algn="ctr"/>
            <a:r>
              <a:rPr lang="en-US" sz="3600" dirty="0"/>
              <a:t>Policy and Ideology</a:t>
            </a:r>
          </a:p>
        </p:txBody>
      </p:sp>
      <p:sp>
        <p:nvSpPr>
          <p:cNvPr id="3" name="Text Placeholder 2">
            <a:extLst>
              <a:ext uri="{FF2B5EF4-FFF2-40B4-BE49-F238E27FC236}">
                <a16:creationId xmlns:a16="http://schemas.microsoft.com/office/drawing/2014/main" id="{B306655D-91D8-4760-B63B-A40C94D2304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1E4B2A1-9C70-4EBB-B87B-46FDA89BC3F3}"/>
              </a:ext>
            </a:extLst>
          </p:cNvPr>
          <p:cNvSpPr>
            <a:spLocks noGrp="1"/>
          </p:cNvSpPr>
          <p:nvPr>
            <p:ph type="sldNum" sz="quarter" idx="12"/>
          </p:nvPr>
        </p:nvSpPr>
        <p:spPr/>
        <p:txBody>
          <a:bodyPr/>
          <a:lstStyle/>
          <a:p>
            <a:fld id="{22A1B923-FE3D-4667-93FD-F1188A614F21}" type="slidenum">
              <a:rPr lang="en-US" smtClean="0"/>
              <a:t>6</a:t>
            </a:fld>
            <a:endParaRPr lang="en-US"/>
          </a:p>
        </p:txBody>
      </p:sp>
    </p:spTree>
    <p:extLst>
      <p:ext uri="{BB962C8B-B14F-4D97-AF65-F5344CB8AC3E}">
        <p14:creationId xmlns:p14="http://schemas.microsoft.com/office/powerpoint/2010/main" val="28261838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81E6A-9AD4-41F9-BE3C-81E1701F6216}"/>
              </a:ext>
            </a:extLst>
          </p:cNvPr>
          <p:cNvSpPr>
            <a:spLocks noGrp="1"/>
          </p:cNvSpPr>
          <p:nvPr>
            <p:ph type="title"/>
          </p:nvPr>
        </p:nvSpPr>
        <p:spPr>
          <a:xfrm>
            <a:off x="838200" y="346075"/>
            <a:ext cx="10515600" cy="1325563"/>
          </a:xfrm>
        </p:spPr>
        <p:txBody>
          <a:bodyPr/>
          <a:lstStyle/>
          <a:p>
            <a:r>
              <a:rPr lang="en-US" dirty="0"/>
              <a:t>#3A -Anticompetitive Effects: Harms</a:t>
            </a:r>
          </a:p>
        </p:txBody>
      </p:sp>
      <p:sp>
        <p:nvSpPr>
          <p:cNvPr id="3" name="Content Placeholder 2">
            <a:extLst>
              <a:ext uri="{FF2B5EF4-FFF2-40B4-BE49-F238E27FC236}">
                <a16:creationId xmlns:a16="http://schemas.microsoft.com/office/drawing/2014/main" id="{A986215B-1768-457E-BD73-AED8AE560AB1}"/>
              </a:ext>
            </a:extLst>
          </p:cNvPr>
          <p:cNvSpPr>
            <a:spLocks noGrp="1"/>
          </p:cNvSpPr>
          <p:nvPr>
            <p:ph idx="1"/>
          </p:nvPr>
        </p:nvSpPr>
        <p:spPr>
          <a:xfrm>
            <a:off x="452438" y="1825625"/>
            <a:ext cx="8029574" cy="4686300"/>
          </a:xfrm>
        </p:spPr>
        <p:txBody>
          <a:bodyPr>
            <a:normAutofit/>
          </a:bodyPr>
          <a:lstStyle/>
          <a:p>
            <a:r>
              <a:rPr lang="en-US" sz="2400" dirty="0"/>
              <a:t>Plaintiff must prove that exclusionary conduct led to achievement, enhancement or maintenance of monopoly power</a:t>
            </a:r>
          </a:p>
          <a:p>
            <a:pPr lvl="1"/>
            <a:r>
              <a:rPr lang="en-US" sz="2000" dirty="0"/>
              <a:t>Most “big” cases (including </a:t>
            </a:r>
            <a:r>
              <a:rPr lang="en-US" sz="2000" i="1" dirty="0"/>
              <a:t>Alcoa</a:t>
            </a:r>
            <a:r>
              <a:rPr lang="en-US" sz="2000" dirty="0"/>
              <a:t>) involve monopoly maintenance </a:t>
            </a:r>
          </a:p>
          <a:p>
            <a:r>
              <a:rPr lang="en-US" sz="2400" dirty="0"/>
              <a:t>Anticompetitive effects</a:t>
            </a:r>
          </a:p>
          <a:p>
            <a:pPr lvl="1"/>
            <a:r>
              <a:rPr lang="en-US" sz="2000" dirty="0"/>
              <a:t>Typically, achievement or maintenance of “monopoly” prices </a:t>
            </a:r>
            <a:br>
              <a:rPr lang="en-US" sz="2000" dirty="0"/>
            </a:br>
            <a:r>
              <a:rPr lang="en-US" sz="2000" dirty="0"/>
              <a:t>(i.e., highly supra-competitive prices)</a:t>
            </a:r>
          </a:p>
          <a:p>
            <a:pPr lvl="2"/>
            <a:r>
              <a:rPr lang="en-US" dirty="0"/>
              <a:t>Plaintiff does not need to prove that price is the economists’ definition of monopoly price</a:t>
            </a:r>
          </a:p>
          <a:p>
            <a:pPr lvl="1"/>
            <a:r>
              <a:rPr lang="en-US" sz="2000" dirty="0"/>
              <a:t>Substantial RRC or creation of barriers to entry that likely would lead to such higher prices</a:t>
            </a:r>
          </a:p>
          <a:p>
            <a:pPr lvl="1"/>
            <a:r>
              <a:rPr lang="en-US" sz="2000" dirty="0"/>
              <a:t>Reduced innovation or likelihood of innovation</a:t>
            </a:r>
          </a:p>
        </p:txBody>
      </p:sp>
      <p:sp>
        <p:nvSpPr>
          <p:cNvPr id="4" name="Slide Number Placeholder 3">
            <a:extLst>
              <a:ext uri="{FF2B5EF4-FFF2-40B4-BE49-F238E27FC236}">
                <a16:creationId xmlns:a16="http://schemas.microsoft.com/office/drawing/2014/main" id="{94DD8D9B-B1D3-47AC-BEF7-A4DBBFD34990}"/>
              </a:ext>
            </a:extLst>
          </p:cNvPr>
          <p:cNvSpPr>
            <a:spLocks noGrp="1"/>
          </p:cNvSpPr>
          <p:nvPr>
            <p:ph type="sldNum" sz="quarter" idx="12"/>
          </p:nvPr>
        </p:nvSpPr>
        <p:spPr/>
        <p:txBody>
          <a:bodyPr/>
          <a:lstStyle/>
          <a:p>
            <a:fld id="{22A1B923-FE3D-4667-93FD-F1188A614F21}" type="slidenum">
              <a:rPr lang="en-US" smtClean="0"/>
              <a:t>60</a:t>
            </a:fld>
            <a:endParaRPr lang="en-US"/>
          </a:p>
        </p:txBody>
      </p:sp>
      <p:sp>
        <p:nvSpPr>
          <p:cNvPr id="5" name="TextBox 4">
            <a:extLst>
              <a:ext uri="{FF2B5EF4-FFF2-40B4-BE49-F238E27FC236}">
                <a16:creationId xmlns:a16="http://schemas.microsoft.com/office/drawing/2014/main" id="{9C8CF2CA-4127-4BAE-BE08-7D7202CCD4E9}"/>
              </a:ext>
            </a:extLst>
          </p:cNvPr>
          <p:cNvSpPr txBox="1"/>
          <p:nvPr/>
        </p:nvSpPr>
        <p:spPr>
          <a:xfrm>
            <a:off x="9092300" y="1843337"/>
            <a:ext cx="2743200" cy="2862322"/>
          </a:xfrm>
          <a:prstGeom prst="rect">
            <a:avLst/>
          </a:prstGeom>
          <a:noFill/>
          <a:ln w="38100">
            <a:solidFill>
              <a:srgbClr val="0070C0"/>
            </a:solidFill>
          </a:ln>
        </p:spPr>
        <p:txBody>
          <a:bodyPr wrap="square" rtlCol="0">
            <a:spAutoFit/>
          </a:bodyPr>
          <a:lstStyle/>
          <a:p>
            <a:r>
              <a:rPr lang="en-US" sz="2000" b="1" dirty="0">
                <a:solidFill>
                  <a:schemeClr val="accent1"/>
                </a:solidFill>
              </a:rPr>
              <a:t>Cases may refer to harming the </a:t>
            </a:r>
            <a:br>
              <a:rPr lang="en-US" sz="2000" b="1" dirty="0">
                <a:solidFill>
                  <a:schemeClr val="accent1"/>
                </a:solidFill>
              </a:rPr>
            </a:br>
            <a:r>
              <a:rPr lang="en-US" sz="2000" b="1" dirty="0">
                <a:solidFill>
                  <a:schemeClr val="accent1"/>
                </a:solidFill>
              </a:rPr>
              <a:t>“competitive process,” though not explained if or how this is different from achieving monopoly power and/or reducing consumer welfare.</a:t>
            </a:r>
          </a:p>
        </p:txBody>
      </p:sp>
      <p:cxnSp>
        <p:nvCxnSpPr>
          <p:cNvPr id="6" name="Straight Arrow Connector 5">
            <a:extLst>
              <a:ext uri="{FF2B5EF4-FFF2-40B4-BE49-F238E27FC236}">
                <a16:creationId xmlns:a16="http://schemas.microsoft.com/office/drawing/2014/main" id="{3ABC4FDF-6E69-4F17-9113-31C524576685}"/>
              </a:ext>
            </a:extLst>
          </p:cNvPr>
          <p:cNvCxnSpPr>
            <a:cxnSpLocks/>
          </p:cNvCxnSpPr>
          <p:nvPr/>
        </p:nvCxnSpPr>
        <p:spPr>
          <a:xfrm flipH="1" flipV="1">
            <a:off x="8125709" y="2479250"/>
            <a:ext cx="694441" cy="1851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36366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B0E39-14AB-428C-83D8-9F711872FBB4}"/>
              </a:ext>
            </a:extLst>
          </p:cNvPr>
          <p:cNvSpPr>
            <a:spLocks noGrp="1"/>
          </p:cNvSpPr>
          <p:nvPr>
            <p:ph type="title"/>
          </p:nvPr>
        </p:nvSpPr>
        <p:spPr/>
        <p:txBody>
          <a:bodyPr/>
          <a:lstStyle/>
          <a:p>
            <a:r>
              <a:rPr lang="en-US" dirty="0"/>
              <a:t>#3B - Anticompetitive Effects: Procompetitive Justifications</a:t>
            </a:r>
          </a:p>
        </p:txBody>
      </p:sp>
      <p:sp>
        <p:nvSpPr>
          <p:cNvPr id="3" name="Content Placeholder 2">
            <a:extLst>
              <a:ext uri="{FF2B5EF4-FFF2-40B4-BE49-F238E27FC236}">
                <a16:creationId xmlns:a16="http://schemas.microsoft.com/office/drawing/2014/main" id="{D80B0113-4640-4351-A604-2EC24BDFD4E9}"/>
              </a:ext>
            </a:extLst>
          </p:cNvPr>
          <p:cNvSpPr>
            <a:spLocks noGrp="1"/>
          </p:cNvSpPr>
          <p:nvPr>
            <p:ph idx="1"/>
          </p:nvPr>
        </p:nvSpPr>
        <p:spPr>
          <a:xfrm>
            <a:off x="838200" y="1825624"/>
            <a:ext cx="9363075" cy="4829700"/>
          </a:xfrm>
        </p:spPr>
        <p:txBody>
          <a:bodyPr>
            <a:normAutofit fontScale="92500" lnSpcReduction="20000"/>
          </a:bodyPr>
          <a:lstStyle/>
          <a:p>
            <a:r>
              <a:rPr lang="en-US" i="1" dirty="0"/>
              <a:t>Alcoa </a:t>
            </a:r>
            <a:r>
              <a:rPr lang="en-US" dirty="0"/>
              <a:t>set out the main justifications</a:t>
            </a:r>
          </a:p>
          <a:p>
            <a:pPr lvl="1"/>
            <a:r>
              <a:rPr lang="en-US" dirty="0">
                <a:solidFill>
                  <a:srgbClr val="C00000"/>
                </a:solidFill>
              </a:rPr>
              <a:t>Competition on the Merits</a:t>
            </a:r>
          </a:p>
          <a:p>
            <a:pPr lvl="2"/>
            <a:r>
              <a:rPr lang="en-US" dirty="0"/>
              <a:t>“SSFI” (superior skill, foresight &amp; industry): monopoly gained by superior product, lower costs, or innovation</a:t>
            </a:r>
          </a:p>
          <a:p>
            <a:pPr lvl="2"/>
            <a:r>
              <a:rPr lang="en-US" dirty="0"/>
              <a:t>Rivals’ costs were raised and profits lowered because it had to match innovation/better products/lower cost products; But that is “competition on the merits”</a:t>
            </a:r>
          </a:p>
          <a:p>
            <a:pPr lvl="1"/>
            <a:r>
              <a:rPr lang="en-US" dirty="0">
                <a:solidFill>
                  <a:srgbClr val="C00000"/>
                </a:solidFill>
              </a:rPr>
              <a:t>Natural monopoly </a:t>
            </a:r>
          </a:p>
          <a:p>
            <a:pPr lvl="2"/>
            <a:r>
              <a:rPr lang="en-US" dirty="0"/>
              <a:t>Economies of scale in production imply very high </a:t>
            </a:r>
            <a:r>
              <a:rPr lang="en-US" dirty="0" err="1"/>
              <a:t>MVS</a:t>
            </a:r>
            <a:r>
              <a:rPr lang="en-US" dirty="0"/>
              <a:t> so only room for one firm</a:t>
            </a:r>
          </a:p>
          <a:p>
            <a:pPr lvl="2"/>
            <a:r>
              <a:rPr lang="en-US" dirty="0"/>
              <a:t>No entry because of fear of “natural” and “inevitable” price war, not strategic conduct by monopolist.  </a:t>
            </a:r>
          </a:p>
          <a:p>
            <a:pPr lvl="3"/>
            <a:r>
              <a:rPr lang="en-US" sz="2100" dirty="0"/>
              <a:t>It would be harmful on balance to force monopolist to set high prices to accommodate entry (to be discussed in </a:t>
            </a:r>
            <a:r>
              <a:rPr lang="en-US" sz="2100" i="1" dirty="0"/>
              <a:t>Brooke Group </a:t>
            </a:r>
            <a:r>
              <a:rPr lang="en-US" sz="2100" dirty="0"/>
              <a:t>predatory pricing case)</a:t>
            </a:r>
          </a:p>
          <a:p>
            <a:pPr lvl="2"/>
            <a:r>
              <a:rPr lang="en-US" dirty="0"/>
              <a:t>Network effects create natural tipping to monopoly (to be discussed in </a:t>
            </a:r>
            <a:r>
              <a:rPr lang="en-US" i="1" dirty="0"/>
              <a:t>Microsoft</a:t>
            </a:r>
            <a:r>
              <a:rPr lang="en-US" dirty="0"/>
              <a:t>)</a:t>
            </a:r>
          </a:p>
          <a:p>
            <a:pPr lvl="1"/>
            <a:r>
              <a:rPr lang="en-US" dirty="0">
                <a:solidFill>
                  <a:srgbClr val="C00000"/>
                </a:solidFill>
              </a:rPr>
              <a:t>Historical accident</a:t>
            </a:r>
          </a:p>
          <a:p>
            <a:pPr lvl="2"/>
            <a:r>
              <a:rPr lang="en-US" dirty="0"/>
              <a:t>Reduction in demand or change in tastes and monopolist was survivor </a:t>
            </a:r>
          </a:p>
          <a:p>
            <a:pPr lvl="2"/>
            <a:r>
              <a:rPr lang="en-US" dirty="0"/>
              <a:t>Initial monopoly achieved because of initial firm entry and power then never challenged (perhaps because of entry barriers) </a:t>
            </a:r>
          </a:p>
          <a:p>
            <a:pPr marL="457200" lvl="1" indent="0">
              <a:buNone/>
            </a:pPr>
            <a:endParaRPr lang="en-US" dirty="0"/>
          </a:p>
        </p:txBody>
      </p:sp>
      <p:sp>
        <p:nvSpPr>
          <p:cNvPr id="4" name="Slide Number Placeholder 3">
            <a:extLst>
              <a:ext uri="{FF2B5EF4-FFF2-40B4-BE49-F238E27FC236}">
                <a16:creationId xmlns:a16="http://schemas.microsoft.com/office/drawing/2014/main" id="{0D0731A2-A735-47BC-8BDF-C3282ADA1939}"/>
              </a:ext>
            </a:extLst>
          </p:cNvPr>
          <p:cNvSpPr>
            <a:spLocks noGrp="1"/>
          </p:cNvSpPr>
          <p:nvPr>
            <p:ph type="sldNum" sz="quarter" idx="12"/>
          </p:nvPr>
        </p:nvSpPr>
        <p:spPr/>
        <p:txBody>
          <a:bodyPr/>
          <a:lstStyle/>
          <a:p>
            <a:fld id="{22A1B923-FE3D-4667-93FD-F1188A614F21}" type="slidenum">
              <a:rPr lang="en-US" smtClean="0"/>
              <a:t>61</a:t>
            </a:fld>
            <a:endParaRPr lang="en-US"/>
          </a:p>
        </p:txBody>
      </p:sp>
    </p:spTree>
    <p:extLst>
      <p:ext uri="{BB962C8B-B14F-4D97-AF65-F5344CB8AC3E}">
        <p14:creationId xmlns:p14="http://schemas.microsoft.com/office/powerpoint/2010/main" val="1587431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35840-D4CC-46D2-90BF-9F63B2795524}"/>
              </a:ext>
            </a:extLst>
          </p:cNvPr>
          <p:cNvSpPr>
            <a:spLocks noGrp="1"/>
          </p:cNvSpPr>
          <p:nvPr>
            <p:ph type="title"/>
          </p:nvPr>
        </p:nvSpPr>
        <p:spPr/>
        <p:txBody>
          <a:bodyPr/>
          <a:lstStyle/>
          <a:p>
            <a:r>
              <a:rPr lang="en-US" dirty="0"/>
              <a:t>#3C - Other Possible Justifications &amp; Defenses</a:t>
            </a:r>
          </a:p>
        </p:txBody>
      </p:sp>
      <p:sp>
        <p:nvSpPr>
          <p:cNvPr id="3" name="Content Placeholder 2">
            <a:extLst>
              <a:ext uri="{FF2B5EF4-FFF2-40B4-BE49-F238E27FC236}">
                <a16:creationId xmlns:a16="http://schemas.microsoft.com/office/drawing/2014/main" id="{D57FDBF0-43B9-4DFA-9F49-290E70E46D64}"/>
              </a:ext>
            </a:extLst>
          </p:cNvPr>
          <p:cNvSpPr>
            <a:spLocks noGrp="1"/>
          </p:cNvSpPr>
          <p:nvPr>
            <p:ph idx="1"/>
          </p:nvPr>
        </p:nvSpPr>
        <p:spPr>
          <a:xfrm>
            <a:off x="161925" y="1690688"/>
            <a:ext cx="9144000" cy="4919662"/>
          </a:xfrm>
        </p:spPr>
        <p:txBody>
          <a:bodyPr>
            <a:normAutofit/>
          </a:bodyPr>
          <a:lstStyle/>
          <a:p>
            <a:r>
              <a:rPr lang="en-US" sz="2400" dirty="0">
                <a:solidFill>
                  <a:srgbClr val="C00000"/>
                </a:solidFill>
              </a:rPr>
              <a:t>Excluded competitor was inefficient </a:t>
            </a:r>
          </a:p>
          <a:p>
            <a:pPr lvl="1"/>
            <a:r>
              <a:rPr lang="en-US" sz="2000" u="sng" dirty="0"/>
              <a:t>Argument</a:t>
            </a:r>
            <a:r>
              <a:rPr lang="en-US" sz="2000" dirty="0"/>
              <a:t>: Rival was only excluded because it was less efficient.  An equally efficient competitor would have survived</a:t>
            </a:r>
          </a:p>
          <a:p>
            <a:pPr lvl="1"/>
            <a:r>
              <a:rPr lang="en-US" sz="2000" u="sng" dirty="0"/>
              <a:t>Counter #1</a:t>
            </a:r>
            <a:r>
              <a:rPr lang="en-US" sz="2000" dirty="0"/>
              <a:t>: </a:t>
            </a:r>
            <a:r>
              <a:rPr lang="en-US" sz="2000" i="1" dirty="0"/>
              <a:t>So what!  </a:t>
            </a:r>
            <a:r>
              <a:rPr lang="en-US" sz="2000" dirty="0"/>
              <a:t>Entry/survival by a less efficient competitor that would have led to lower prices benefits consumers, whose welfare is the goal</a:t>
            </a:r>
          </a:p>
          <a:p>
            <a:pPr lvl="1"/>
            <a:r>
              <a:rPr lang="en-US" sz="2000" u="sng" dirty="0"/>
              <a:t>Counter #2</a:t>
            </a:r>
            <a:r>
              <a:rPr lang="en-US" sz="2000" dirty="0"/>
              <a:t>: Same conduct likely would have reduced the competitive impact of an equally efficient competitor as well </a:t>
            </a:r>
          </a:p>
          <a:p>
            <a:r>
              <a:rPr lang="en-US" sz="2400" dirty="0">
                <a:solidFill>
                  <a:srgbClr val="C00000"/>
                </a:solidFill>
              </a:rPr>
              <a:t>Small competitors used the same conduct</a:t>
            </a:r>
          </a:p>
          <a:p>
            <a:pPr lvl="1"/>
            <a:r>
              <a:rPr lang="en-US" sz="2000" u="sng" dirty="0"/>
              <a:t>Argument</a:t>
            </a:r>
            <a:r>
              <a:rPr lang="en-US" sz="2000" dirty="0"/>
              <a:t>: The fact that competitors that lack market power used the same conduct is proof that it is efficient</a:t>
            </a:r>
          </a:p>
          <a:p>
            <a:pPr lvl="1"/>
            <a:r>
              <a:rPr lang="en-US" sz="2000" u="sng" dirty="0"/>
              <a:t>Counter #1</a:t>
            </a:r>
            <a:r>
              <a:rPr lang="en-US" sz="2000" dirty="0"/>
              <a:t>: The issue is the net impact on consumer welfare. Monopolist conduct viewed through a “special lens” that takes into account the likely overall effect. </a:t>
            </a:r>
          </a:p>
          <a:p>
            <a:pPr lvl="1"/>
            <a:r>
              <a:rPr lang="en-US" sz="2000" u="sng" dirty="0"/>
              <a:t>Counter #2</a:t>
            </a:r>
            <a:r>
              <a:rPr lang="en-US" sz="2000" dirty="0"/>
              <a:t>: Small competitors use of conduct may have been simply a response to monopolist conduct; follow the monopolist, not vice versa. </a:t>
            </a:r>
          </a:p>
          <a:p>
            <a:pPr lvl="1"/>
            <a:endParaRPr lang="en-US" sz="2000" dirty="0"/>
          </a:p>
        </p:txBody>
      </p:sp>
      <p:sp>
        <p:nvSpPr>
          <p:cNvPr id="4" name="Slide Number Placeholder 3">
            <a:extLst>
              <a:ext uri="{FF2B5EF4-FFF2-40B4-BE49-F238E27FC236}">
                <a16:creationId xmlns:a16="http://schemas.microsoft.com/office/drawing/2014/main" id="{A52BE89A-3C48-4CC8-A559-16A4CD66C5B6}"/>
              </a:ext>
            </a:extLst>
          </p:cNvPr>
          <p:cNvSpPr>
            <a:spLocks noGrp="1"/>
          </p:cNvSpPr>
          <p:nvPr>
            <p:ph type="sldNum" sz="quarter" idx="12"/>
          </p:nvPr>
        </p:nvSpPr>
        <p:spPr/>
        <p:txBody>
          <a:bodyPr/>
          <a:lstStyle/>
          <a:p>
            <a:fld id="{22A1B923-FE3D-4667-93FD-F1188A614F21}" type="slidenum">
              <a:rPr lang="en-US" smtClean="0"/>
              <a:t>62</a:t>
            </a:fld>
            <a:endParaRPr lang="en-US"/>
          </a:p>
        </p:txBody>
      </p:sp>
      <p:sp>
        <p:nvSpPr>
          <p:cNvPr id="5" name="TextBox 4">
            <a:extLst>
              <a:ext uri="{FF2B5EF4-FFF2-40B4-BE49-F238E27FC236}">
                <a16:creationId xmlns:a16="http://schemas.microsoft.com/office/drawing/2014/main" id="{3CA46EA2-78C3-4DF1-80DD-727B2914F6D5}"/>
              </a:ext>
            </a:extLst>
          </p:cNvPr>
          <p:cNvSpPr txBox="1"/>
          <p:nvPr/>
        </p:nvSpPr>
        <p:spPr>
          <a:xfrm>
            <a:off x="9058275" y="1579563"/>
            <a:ext cx="2295525" cy="707886"/>
          </a:xfrm>
          <a:prstGeom prst="rect">
            <a:avLst/>
          </a:prstGeom>
          <a:noFill/>
          <a:ln w="38100">
            <a:solidFill>
              <a:srgbClr val="0070C0"/>
            </a:solidFill>
          </a:ln>
        </p:spPr>
        <p:txBody>
          <a:bodyPr wrap="square" rtlCol="0">
            <a:spAutoFit/>
          </a:bodyPr>
          <a:lstStyle/>
          <a:p>
            <a:r>
              <a:rPr lang="en-US" sz="2000" b="1" dirty="0">
                <a:solidFill>
                  <a:schemeClr val="accent1"/>
                </a:solidFill>
              </a:rPr>
              <a:t>Discuss further </a:t>
            </a:r>
            <a:br>
              <a:rPr lang="en-US" sz="2000" b="1" dirty="0">
                <a:solidFill>
                  <a:schemeClr val="accent1"/>
                </a:solidFill>
              </a:rPr>
            </a:br>
            <a:r>
              <a:rPr lang="en-US" sz="2000" b="1" dirty="0">
                <a:solidFill>
                  <a:schemeClr val="accent1"/>
                </a:solidFill>
              </a:rPr>
              <a:t>in Topic 19</a:t>
            </a:r>
          </a:p>
        </p:txBody>
      </p:sp>
      <p:cxnSp>
        <p:nvCxnSpPr>
          <p:cNvPr id="6" name="Straight Connector 5">
            <a:extLst>
              <a:ext uri="{FF2B5EF4-FFF2-40B4-BE49-F238E27FC236}">
                <a16:creationId xmlns:a16="http://schemas.microsoft.com/office/drawing/2014/main" id="{170985C4-AE29-46EB-81A1-601315C76B8B}"/>
              </a:ext>
            </a:extLst>
          </p:cNvPr>
          <p:cNvCxnSpPr/>
          <p:nvPr/>
        </p:nvCxnSpPr>
        <p:spPr>
          <a:xfrm flipH="1">
            <a:off x="7873358" y="1890743"/>
            <a:ext cx="866775" cy="155575"/>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04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F9D91-4DBD-472C-BD93-6E658B59E6A9}"/>
              </a:ext>
            </a:extLst>
          </p:cNvPr>
          <p:cNvSpPr>
            <a:spLocks noGrp="1"/>
          </p:cNvSpPr>
          <p:nvPr>
            <p:ph type="title"/>
          </p:nvPr>
        </p:nvSpPr>
        <p:spPr/>
        <p:txBody>
          <a:bodyPr>
            <a:normAutofit/>
          </a:bodyPr>
          <a:lstStyle/>
          <a:p>
            <a:pPr algn="ctr"/>
            <a:r>
              <a:rPr lang="en-US" sz="3200" dirty="0"/>
              <a:t>Attempt to Monopolize</a:t>
            </a:r>
          </a:p>
        </p:txBody>
      </p:sp>
      <p:sp>
        <p:nvSpPr>
          <p:cNvPr id="3" name="Text Placeholder 2">
            <a:extLst>
              <a:ext uri="{FF2B5EF4-FFF2-40B4-BE49-F238E27FC236}">
                <a16:creationId xmlns:a16="http://schemas.microsoft.com/office/drawing/2014/main" id="{10B8416C-3658-4D8B-A31C-393DC611A59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B6C79FF-86F5-4D20-ACCB-2F839971182C}"/>
              </a:ext>
            </a:extLst>
          </p:cNvPr>
          <p:cNvSpPr>
            <a:spLocks noGrp="1"/>
          </p:cNvSpPr>
          <p:nvPr>
            <p:ph type="sldNum" sz="quarter" idx="12"/>
          </p:nvPr>
        </p:nvSpPr>
        <p:spPr/>
        <p:txBody>
          <a:bodyPr/>
          <a:lstStyle/>
          <a:p>
            <a:fld id="{22A1B923-FE3D-4667-93FD-F1188A614F21}" type="slidenum">
              <a:rPr lang="en-US" smtClean="0"/>
              <a:t>63</a:t>
            </a:fld>
            <a:endParaRPr lang="en-US"/>
          </a:p>
        </p:txBody>
      </p:sp>
    </p:spTree>
    <p:extLst>
      <p:ext uri="{BB962C8B-B14F-4D97-AF65-F5344CB8AC3E}">
        <p14:creationId xmlns:p14="http://schemas.microsoft.com/office/powerpoint/2010/main" val="36318172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3217E-307D-4751-BDBA-5D76362C4528}"/>
              </a:ext>
            </a:extLst>
          </p:cNvPr>
          <p:cNvSpPr>
            <a:spLocks noGrp="1"/>
          </p:cNvSpPr>
          <p:nvPr>
            <p:ph type="title"/>
          </p:nvPr>
        </p:nvSpPr>
        <p:spPr/>
        <p:txBody>
          <a:bodyPr/>
          <a:lstStyle/>
          <a:p>
            <a:r>
              <a:rPr lang="en-US" dirty="0"/>
              <a:t>3 Elements in Attempted Monopolization </a:t>
            </a:r>
            <a:r>
              <a:rPr lang="en-US" sz="3200" dirty="0"/>
              <a:t>(</a:t>
            </a:r>
            <a:r>
              <a:rPr lang="en-US" sz="3200" i="1" dirty="0"/>
              <a:t>Spectrum Sports</a:t>
            </a:r>
            <a:r>
              <a:rPr lang="en-US" sz="3200" dirty="0"/>
              <a:t>)</a:t>
            </a:r>
            <a:endParaRPr lang="en-US" dirty="0"/>
          </a:p>
        </p:txBody>
      </p:sp>
      <p:sp>
        <p:nvSpPr>
          <p:cNvPr id="4" name="Slide Number Placeholder 3">
            <a:extLst>
              <a:ext uri="{FF2B5EF4-FFF2-40B4-BE49-F238E27FC236}">
                <a16:creationId xmlns:a16="http://schemas.microsoft.com/office/drawing/2014/main" id="{DF30F9C7-B27B-4640-838F-1A5D8C9A6246}"/>
              </a:ext>
            </a:extLst>
          </p:cNvPr>
          <p:cNvSpPr>
            <a:spLocks noGrp="1"/>
          </p:cNvSpPr>
          <p:nvPr>
            <p:ph type="sldNum" sz="quarter" idx="12"/>
          </p:nvPr>
        </p:nvSpPr>
        <p:spPr/>
        <p:txBody>
          <a:bodyPr/>
          <a:lstStyle/>
          <a:p>
            <a:fld id="{22A1B923-FE3D-4667-93FD-F1188A614F21}" type="slidenum">
              <a:rPr lang="en-US" smtClean="0"/>
              <a:t>64</a:t>
            </a:fld>
            <a:endParaRPr lang="en-US"/>
          </a:p>
        </p:txBody>
      </p:sp>
      <p:sp>
        <p:nvSpPr>
          <p:cNvPr id="6" name="Content Placeholder 5">
            <a:extLst>
              <a:ext uri="{FF2B5EF4-FFF2-40B4-BE49-F238E27FC236}">
                <a16:creationId xmlns:a16="http://schemas.microsoft.com/office/drawing/2014/main" id="{A190A564-CBEC-4017-B0EE-80FCDA258458}"/>
              </a:ext>
            </a:extLst>
          </p:cNvPr>
          <p:cNvSpPr txBox="1">
            <a:spLocks noGrp="1"/>
          </p:cNvSpPr>
          <p:nvPr>
            <p:ph idx="1"/>
          </p:nvPr>
        </p:nvSpPr>
        <p:spPr>
          <a:xfrm>
            <a:off x="838200" y="1825625"/>
            <a:ext cx="10515600" cy="3494803"/>
          </a:xfrm>
          <a:prstGeom prst="rect">
            <a:avLst/>
          </a:prstGeom>
          <a:noFill/>
        </p:spPr>
        <p:txBody>
          <a:bodyPr wrap="square">
            <a:spAutoFit/>
          </a:bodyPr>
          <a:lstStyle/>
          <a:p>
            <a:r>
              <a:rPr lang="en-US" sz="2400" dirty="0"/>
              <a:t>Recall American Airlines “invitation to collude” case</a:t>
            </a:r>
          </a:p>
          <a:p>
            <a:r>
              <a:rPr lang="en-US" sz="2400" dirty="0"/>
              <a:t>3 Elements of “attempt to monopolize” case</a:t>
            </a:r>
          </a:p>
          <a:p>
            <a:pPr lvl="1"/>
            <a:r>
              <a:rPr lang="en-US" dirty="0"/>
              <a:t>Predatory or anticompetitive conduct</a:t>
            </a:r>
          </a:p>
          <a:p>
            <a:pPr lvl="1"/>
            <a:r>
              <a:rPr lang="en-US" dirty="0"/>
              <a:t>A specific intent to monopolize, and </a:t>
            </a:r>
          </a:p>
          <a:p>
            <a:pPr lvl="1"/>
            <a:r>
              <a:rPr lang="en-US" dirty="0"/>
              <a:t>A dangerous probability of achieving monopoly power</a:t>
            </a:r>
          </a:p>
          <a:p>
            <a:r>
              <a:rPr lang="en-US" sz="2400" dirty="0"/>
              <a:t>Conduct element </a:t>
            </a:r>
          </a:p>
          <a:p>
            <a:pPr lvl="1"/>
            <a:r>
              <a:rPr lang="en-US" sz="2000" dirty="0"/>
              <a:t>Generally the same types of exclusionary conduct as in monopolization </a:t>
            </a:r>
          </a:p>
          <a:p>
            <a:pPr lvl="1"/>
            <a:r>
              <a:rPr lang="en-US" sz="2000" i="1" dirty="0"/>
              <a:t>American Airlines </a:t>
            </a:r>
            <a:r>
              <a:rPr lang="en-US" sz="2000" dirty="0"/>
              <a:t>“invitation to collude” conduct was an exceptional application of attempt to monopolize statute	</a:t>
            </a:r>
            <a:endParaRPr lang="en-US" dirty="0"/>
          </a:p>
        </p:txBody>
      </p:sp>
    </p:spTree>
    <p:extLst>
      <p:ext uri="{BB962C8B-B14F-4D97-AF65-F5344CB8AC3E}">
        <p14:creationId xmlns:p14="http://schemas.microsoft.com/office/powerpoint/2010/main" val="311862433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17CEB-4574-4806-AD92-49707EE2D4BF}"/>
              </a:ext>
            </a:extLst>
          </p:cNvPr>
          <p:cNvSpPr>
            <a:spLocks noGrp="1"/>
          </p:cNvSpPr>
          <p:nvPr>
            <p:ph type="title"/>
          </p:nvPr>
        </p:nvSpPr>
        <p:spPr/>
        <p:txBody>
          <a:bodyPr/>
          <a:lstStyle/>
          <a:p>
            <a:r>
              <a:rPr lang="en-US" dirty="0"/>
              <a:t>Attempted Monopolization</a:t>
            </a:r>
            <a:br>
              <a:rPr lang="en-US" dirty="0"/>
            </a:br>
            <a:r>
              <a:rPr lang="en-US" i="1" dirty="0"/>
              <a:t>Lorain Journal </a:t>
            </a:r>
            <a:r>
              <a:rPr lang="en-US" dirty="0"/>
              <a:t>(1951) (p. 458)</a:t>
            </a:r>
          </a:p>
        </p:txBody>
      </p:sp>
      <p:sp>
        <p:nvSpPr>
          <p:cNvPr id="3" name="Content Placeholder 2">
            <a:extLst>
              <a:ext uri="{FF2B5EF4-FFF2-40B4-BE49-F238E27FC236}">
                <a16:creationId xmlns:a16="http://schemas.microsoft.com/office/drawing/2014/main" id="{DE7A8083-0907-42FD-90DB-44215E04BC23}"/>
              </a:ext>
            </a:extLst>
          </p:cNvPr>
          <p:cNvSpPr>
            <a:spLocks noGrp="1"/>
          </p:cNvSpPr>
          <p:nvPr>
            <p:ph idx="1"/>
          </p:nvPr>
        </p:nvSpPr>
        <p:spPr>
          <a:xfrm>
            <a:off x="838200" y="1626401"/>
            <a:ext cx="10515600" cy="5032376"/>
          </a:xfrm>
        </p:spPr>
        <p:txBody>
          <a:bodyPr>
            <a:normAutofit fontScale="77500" lnSpcReduction="20000"/>
          </a:bodyPr>
          <a:lstStyle/>
          <a:p>
            <a:r>
              <a:rPr lang="en-US" dirty="0"/>
              <a:t>Conduct</a:t>
            </a:r>
          </a:p>
          <a:p>
            <a:pPr lvl="1"/>
            <a:r>
              <a:rPr lang="en-US" dirty="0"/>
              <a:t>Journal actually was monopoly newspaper – monopoly provider of advertising </a:t>
            </a:r>
          </a:p>
          <a:p>
            <a:pPr lvl="1"/>
            <a:r>
              <a:rPr lang="en-US" dirty="0"/>
              <a:t>Faced new competition in advertising market from a new entrant, WEOL</a:t>
            </a:r>
          </a:p>
          <a:p>
            <a:pPr lvl="1"/>
            <a:r>
              <a:rPr lang="en-US" dirty="0"/>
              <a:t>Journal refused to accept advertising from firms that also advertised on </a:t>
            </a:r>
            <a:r>
              <a:rPr lang="en-US" dirty="0" err="1"/>
              <a:t>WEOL</a:t>
            </a:r>
            <a:r>
              <a:rPr lang="en-US" dirty="0"/>
              <a:t> (“conditional refusal to deal”)</a:t>
            </a:r>
          </a:p>
          <a:p>
            <a:r>
              <a:rPr lang="en-US" dirty="0"/>
              <a:t>Attempt to monopolize </a:t>
            </a:r>
          </a:p>
          <a:p>
            <a:pPr lvl="1"/>
            <a:r>
              <a:rPr lang="en-US" dirty="0"/>
              <a:t>Case could have qualified as monopoly maintenance</a:t>
            </a:r>
          </a:p>
          <a:p>
            <a:pPr lvl="1"/>
            <a:r>
              <a:rPr lang="en-US" i="1" dirty="0" err="1"/>
              <a:t>WEOL</a:t>
            </a:r>
            <a:r>
              <a:rPr lang="en-US" i="1" dirty="0"/>
              <a:t> did not exit, so perhaps DOJ was just being risk averse</a:t>
            </a:r>
          </a:p>
          <a:p>
            <a:r>
              <a:rPr lang="en-US" dirty="0"/>
              <a:t>Economic analysis </a:t>
            </a:r>
          </a:p>
          <a:p>
            <a:pPr lvl="1"/>
            <a:r>
              <a:rPr lang="en-US" dirty="0"/>
              <a:t>As we discussed, conduct cut off </a:t>
            </a:r>
            <a:r>
              <a:rPr lang="en-US" dirty="0" err="1"/>
              <a:t>WEOL’s</a:t>
            </a:r>
            <a:r>
              <a:rPr lang="en-US" dirty="0"/>
              <a:t> revenue stream, so it could not pay fixed costs </a:t>
            </a:r>
          </a:p>
          <a:p>
            <a:pPr lvl="1"/>
            <a:r>
              <a:rPr lang="en-US" dirty="0"/>
              <a:t>“Self-fulfilling expectations” equilibrium – risk averse advertisers stick with Journal out of fear that others will do the same</a:t>
            </a:r>
          </a:p>
          <a:p>
            <a:r>
              <a:rPr lang="en-US" dirty="0"/>
              <a:t>The </a:t>
            </a:r>
            <a:r>
              <a:rPr lang="en-US" i="1" dirty="0"/>
              <a:t>Colgate </a:t>
            </a:r>
            <a:r>
              <a:rPr lang="en-US" dirty="0"/>
              <a:t>defense</a:t>
            </a:r>
          </a:p>
          <a:p>
            <a:pPr lvl="1"/>
            <a:r>
              <a:rPr lang="en-US" dirty="0">
                <a:solidFill>
                  <a:srgbClr val="C00000"/>
                </a:solidFill>
              </a:rPr>
              <a:t>As a private business owner, no duty to deal (citing </a:t>
            </a:r>
            <a:r>
              <a:rPr lang="en-US" i="1" dirty="0">
                <a:solidFill>
                  <a:srgbClr val="C00000"/>
                </a:solidFill>
              </a:rPr>
              <a:t>Colgate</a:t>
            </a:r>
            <a:r>
              <a:rPr lang="en-US" dirty="0">
                <a:solidFill>
                  <a:srgbClr val="C00000"/>
                </a:solidFill>
              </a:rPr>
              <a:t>)</a:t>
            </a:r>
          </a:p>
          <a:p>
            <a:pPr lvl="1"/>
            <a:r>
              <a:rPr lang="en-US" u="sng" dirty="0"/>
              <a:t>Court</a:t>
            </a:r>
            <a:r>
              <a:rPr lang="en-US" dirty="0"/>
              <a:t>: Full </a:t>
            </a:r>
            <a:r>
              <a:rPr lang="en-US" i="1" dirty="0"/>
              <a:t>Colgate </a:t>
            </a:r>
            <a:r>
              <a:rPr lang="en-US" dirty="0"/>
              <a:t>quote says no duty “in the absence of any purpose to create or maintain a monopoly”</a:t>
            </a:r>
          </a:p>
          <a:p>
            <a:pPr lvl="1"/>
            <a:r>
              <a:rPr lang="en-US" dirty="0"/>
              <a:t>This </a:t>
            </a:r>
            <a:r>
              <a:rPr lang="en-US" i="1" dirty="0"/>
              <a:t>Colgate </a:t>
            </a:r>
            <a:r>
              <a:rPr lang="en-US" dirty="0"/>
              <a:t>qualifier was repeated in </a:t>
            </a:r>
            <a:r>
              <a:rPr lang="en-US" i="1" dirty="0"/>
              <a:t>Aspen Skiing</a:t>
            </a:r>
            <a:r>
              <a:rPr lang="en-US" dirty="0"/>
              <a:t> </a:t>
            </a:r>
            <a:r>
              <a:rPr lang="en-US" sz="1800" dirty="0">
                <a:solidFill>
                  <a:srgbClr val="00B0F0"/>
                </a:solidFill>
              </a:rPr>
              <a:t>(p.525)</a:t>
            </a:r>
            <a:endParaRPr lang="en-US" dirty="0">
              <a:solidFill>
                <a:srgbClr val="00B0F0"/>
              </a:solidFill>
            </a:endParaRPr>
          </a:p>
          <a:p>
            <a:pPr lvl="1"/>
            <a:r>
              <a:rPr lang="en-US" dirty="0"/>
              <a:t>But, it apparently became invisible in </a:t>
            </a:r>
            <a:r>
              <a:rPr lang="en-US" i="1" dirty="0"/>
              <a:t>Trinko </a:t>
            </a:r>
            <a:r>
              <a:rPr lang="en-US" dirty="0"/>
              <a:t>(2004) </a:t>
            </a:r>
            <a:r>
              <a:rPr lang="en-US" sz="1800" dirty="0">
                <a:solidFill>
                  <a:srgbClr val="00B0F0"/>
                </a:solidFill>
              </a:rPr>
              <a:t>(p.631)</a:t>
            </a:r>
            <a:endParaRPr lang="en-US" dirty="0">
              <a:solidFill>
                <a:srgbClr val="00B0F0"/>
              </a:solidFill>
            </a:endParaRPr>
          </a:p>
        </p:txBody>
      </p:sp>
      <p:sp>
        <p:nvSpPr>
          <p:cNvPr id="4" name="Slide Number Placeholder 3">
            <a:extLst>
              <a:ext uri="{FF2B5EF4-FFF2-40B4-BE49-F238E27FC236}">
                <a16:creationId xmlns:a16="http://schemas.microsoft.com/office/drawing/2014/main" id="{50011504-5881-4F30-BD3B-90083207ACCA}"/>
              </a:ext>
            </a:extLst>
          </p:cNvPr>
          <p:cNvSpPr>
            <a:spLocks noGrp="1"/>
          </p:cNvSpPr>
          <p:nvPr>
            <p:ph type="sldNum" sz="quarter" idx="12"/>
          </p:nvPr>
        </p:nvSpPr>
        <p:spPr/>
        <p:txBody>
          <a:bodyPr/>
          <a:lstStyle/>
          <a:p>
            <a:fld id="{22A1B923-FE3D-4667-93FD-F1188A614F21}" type="slidenum">
              <a:rPr lang="en-US" smtClean="0"/>
              <a:t>65</a:t>
            </a:fld>
            <a:endParaRPr lang="en-US"/>
          </a:p>
        </p:txBody>
      </p:sp>
    </p:spTree>
    <p:extLst>
      <p:ext uri="{BB962C8B-B14F-4D97-AF65-F5344CB8AC3E}">
        <p14:creationId xmlns:p14="http://schemas.microsoft.com/office/powerpoint/2010/main" val="33662856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Attempted Monopolization Law: Anticompetitive Effects </a:t>
            </a:r>
          </a:p>
        </p:txBody>
      </p:sp>
      <p:sp>
        <p:nvSpPr>
          <p:cNvPr id="3" name="Content Placeholder 2"/>
          <p:cNvSpPr>
            <a:spLocks noGrp="1"/>
          </p:cNvSpPr>
          <p:nvPr>
            <p:ph idx="1"/>
          </p:nvPr>
        </p:nvSpPr>
        <p:spPr>
          <a:xfrm>
            <a:off x="838200" y="1467407"/>
            <a:ext cx="10515600" cy="4351338"/>
          </a:xfrm>
        </p:spPr>
        <p:txBody>
          <a:bodyPr>
            <a:normAutofit fontScale="92500"/>
          </a:bodyPr>
          <a:lstStyle/>
          <a:p>
            <a:r>
              <a:rPr lang="en-US" sz="2400" dirty="0">
                <a:solidFill>
                  <a:srgbClr val="C00000"/>
                </a:solidFill>
              </a:rPr>
              <a:t>Effects test: “Dangerous probability of success” </a:t>
            </a:r>
            <a:r>
              <a:rPr lang="en-US" sz="2400" dirty="0"/>
              <a:t>Usually inferred from a suitably high market share in light of the defendant’s intent, exclusionary acts, and market conditions</a:t>
            </a:r>
          </a:p>
          <a:p>
            <a:pPr lvl="1"/>
            <a:r>
              <a:rPr lang="en-US" sz="2000" dirty="0"/>
              <a:t>Rule of thumb thresholds</a:t>
            </a:r>
          </a:p>
          <a:p>
            <a:pPr lvl="2"/>
            <a:r>
              <a:rPr lang="en-US" sz="1800" dirty="0">
                <a:highlight>
                  <a:srgbClr val="FFFF00"/>
                </a:highlight>
              </a:rPr>
              <a:t>Over 50%	Triggers presumption</a:t>
            </a:r>
          </a:p>
          <a:p>
            <a:pPr lvl="2"/>
            <a:r>
              <a:rPr lang="en-US" sz="1800" dirty="0"/>
              <a:t>30% - 50%	Usually insufficient, except where conduct is separately show to likely achieve 	                		monopoly</a:t>
            </a:r>
          </a:p>
          <a:p>
            <a:pPr lvl="2"/>
            <a:r>
              <a:rPr lang="en-US" sz="1800" dirty="0"/>
              <a:t>Under 30%	Strong presumption that there is no dangerous probability of success</a:t>
            </a:r>
            <a:br>
              <a:rPr lang="en-US" sz="1800" dirty="0"/>
            </a:br>
            <a:endParaRPr lang="en-US" sz="1800" dirty="0"/>
          </a:p>
          <a:p>
            <a:r>
              <a:rPr lang="en-US" sz="2400" dirty="0">
                <a:solidFill>
                  <a:srgbClr val="C00000"/>
                </a:solidFill>
              </a:rPr>
              <a:t>All defenses available in monopolization also apply to attempted monopolization</a:t>
            </a:r>
          </a:p>
          <a:p>
            <a:pPr lvl="1"/>
            <a:r>
              <a:rPr lang="en-US" sz="2000" dirty="0"/>
              <a:t>No barriers to expansion or entry</a:t>
            </a:r>
          </a:p>
          <a:p>
            <a:pPr lvl="1"/>
            <a:r>
              <a:rPr lang="en-US" sz="2000" dirty="0"/>
              <a:t>Challenged conduct is insufficiently exclusionary to achieve monopoly power</a:t>
            </a:r>
          </a:p>
          <a:p>
            <a:pPr lvl="1"/>
            <a:r>
              <a:rPr lang="en-US" sz="2000" i="1" dirty="0"/>
              <a:t>Special case</a:t>
            </a:r>
            <a:r>
              <a:rPr lang="en-US" sz="2000" dirty="0"/>
              <a:t>: Where the defendant has been engaged in the challenged conduct for some material period of time and its market share has not increased, courts usually will find no dangerous probability of success</a:t>
            </a:r>
          </a:p>
          <a:p>
            <a:pPr lvl="2"/>
            <a:endParaRPr lang="en-US" sz="1800" baseline="30000" dirty="0"/>
          </a:p>
          <a:p>
            <a:pPr lvl="1"/>
            <a:endParaRPr lang="en-US" sz="20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66</a:t>
            </a:fld>
            <a:endParaRPr lang="en-US" altLang="en-US"/>
          </a:p>
        </p:txBody>
      </p:sp>
    </p:spTree>
    <p:extLst>
      <p:ext uri="{BB962C8B-B14F-4D97-AF65-F5344CB8AC3E}">
        <p14:creationId xmlns:p14="http://schemas.microsoft.com/office/powerpoint/2010/main" val="24079480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2E85B-330E-43E7-8FA9-0D3A2E1E9255}"/>
              </a:ext>
            </a:extLst>
          </p:cNvPr>
          <p:cNvSpPr>
            <a:spLocks noGrp="1"/>
          </p:cNvSpPr>
          <p:nvPr>
            <p:ph type="title"/>
          </p:nvPr>
        </p:nvSpPr>
        <p:spPr>
          <a:xfrm>
            <a:off x="838200" y="365126"/>
            <a:ext cx="10515600" cy="1019058"/>
          </a:xfrm>
        </p:spPr>
        <p:txBody>
          <a:bodyPr>
            <a:normAutofit fontScale="90000"/>
          </a:bodyPr>
          <a:lstStyle/>
          <a:p>
            <a:r>
              <a:rPr lang="en-US" sz="3600" dirty="0"/>
              <a:t>The Role of Anticompetitive Intent in Antitrust Analysis  </a:t>
            </a:r>
            <a:br>
              <a:rPr lang="en-US" sz="3600" dirty="0"/>
            </a:br>
            <a:r>
              <a:rPr lang="en-US" sz="2200" i="1" dirty="0">
                <a:solidFill>
                  <a:srgbClr val="00B0F0"/>
                </a:solidFill>
              </a:rPr>
              <a:t>(Sidebar 4-6)</a:t>
            </a:r>
            <a:br>
              <a:rPr lang="en-US" sz="3600" dirty="0"/>
            </a:br>
            <a:endParaRPr lang="en-US" sz="3600" dirty="0"/>
          </a:p>
        </p:txBody>
      </p:sp>
      <p:sp>
        <p:nvSpPr>
          <p:cNvPr id="4" name="Content Placeholder 3">
            <a:extLst>
              <a:ext uri="{FF2B5EF4-FFF2-40B4-BE49-F238E27FC236}">
                <a16:creationId xmlns:a16="http://schemas.microsoft.com/office/drawing/2014/main" id="{9B939A05-D755-4521-9212-1787615CADA3}"/>
              </a:ext>
            </a:extLst>
          </p:cNvPr>
          <p:cNvSpPr>
            <a:spLocks noGrp="1"/>
          </p:cNvSpPr>
          <p:nvPr>
            <p:ph sz="half" idx="1"/>
          </p:nvPr>
        </p:nvSpPr>
        <p:spPr>
          <a:xfrm>
            <a:off x="593103" y="1409287"/>
            <a:ext cx="5181600" cy="4878391"/>
          </a:xfrm>
          <a:ln w="38100">
            <a:solidFill>
              <a:schemeClr val="tx1"/>
            </a:solidFill>
          </a:ln>
        </p:spPr>
        <p:txBody>
          <a:bodyPr>
            <a:normAutofit fontScale="77500" lnSpcReduction="20000"/>
          </a:bodyPr>
          <a:lstStyle/>
          <a:p>
            <a:pPr marL="0" indent="0">
              <a:buNone/>
            </a:pPr>
            <a:endParaRPr lang="en-US" i="1" dirty="0">
              <a:solidFill>
                <a:srgbClr val="C00000"/>
              </a:solidFill>
              <a:latin typeface="Times New Roman" panose="02020603050405020304" pitchFamily="18" charset="0"/>
              <a:cs typeface="Times New Roman" panose="02020603050405020304" pitchFamily="18" charset="0"/>
            </a:endParaRPr>
          </a:p>
          <a:p>
            <a:r>
              <a:rPr lang="en-US" i="1" dirty="0">
                <a:solidFill>
                  <a:srgbClr val="C00000"/>
                </a:solidFill>
                <a:latin typeface="Times New Roman" panose="02020603050405020304" pitchFamily="18" charset="0"/>
                <a:cs typeface="Times New Roman" panose="02020603050405020304" pitchFamily="18" charset="0"/>
              </a:rPr>
              <a:t>All rivals intend to best their competitors</a:t>
            </a:r>
          </a:p>
          <a:p>
            <a:pPr lvl="1"/>
            <a:r>
              <a:rPr lang="en-US" sz="2600" dirty="0">
                <a:latin typeface="Times New Roman" panose="02020603050405020304" pitchFamily="18" charset="0"/>
                <a:cs typeface="Times New Roman" panose="02020603050405020304" pitchFamily="18" charset="0"/>
              </a:rPr>
              <a:t>So “intent” evidence can be ambiguous (e.g., </a:t>
            </a:r>
            <a:r>
              <a:rPr lang="en-US" sz="2600" i="1" dirty="0">
                <a:latin typeface="Times New Roman" panose="02020603050405020304" pitchFamily="18" charset="0"/>
                <a:cs typeface="Times New Roman" panose="02020603050405020304" pitchFamily="18" charset="0"/>
              </a:rPr>
              <a:t>Blair Foods</a:t>
            </a:r>
            <a:r>
              <a:rPr lang="en-US" sz="2600" dirty="0">
                <a:latin typeface="Times New Roman" panose="02020603050405020304" pitchFamily="18" charset="0"/>
                <a:cs typeface="Times New Roman" panose="02020603050405020304" pitchFamily="18" charset="0"/>
              </a:rPr>
              <a:t>)</a:t>
            </a:r>
            <a:br>
              <a:rPr lang="en-US" sz="2600" dirty="0">
                <a:latin typeface="Times New Roman" panose="02020603050405020304" pitchFamily="18" charset="0"/>
                <a:cs typeface="Times New Roman" panose="02020603050405020304" pitchFamily="18" charset="0"/>
              </a:rPr>
            </a:br>
            <a:endParaRPr lang="en-US" sz="2600" dirty="0">
              <a:latin typeface="Times New Roman" panose="02020603050405020304" pitchFamily="18" charset="0"/>
              <a:cs typeface="Times New Roman" panose="02020603050405020304" pitchFamily="18" charset="0"/>
            </a:endParaRPr>
          </a:p>
          <a:p>
            <a:pPr lvl="1"/>
            <a:r>
              <a:rPr lang="en-US" sz="2600" dirty="0">
                <a:latin typeface="Times New Roman" panose="02020603050405020304" pitchFamily="18" charset="0"/>
                <a:cs typeface="Times New Roman" panose="02020603050405020304" pitchFamily="18" charset="0"/>
              </a:rPr>
              <a:t>The focus of Section 2 is </a:t>
            </a:r>
            <a:r>
              <a:rPr lang="en-US" sz="2600" b="1" i="1" dirty="0">
                <a:solidFill>
                  <a:srgbClr val="C00000"/>
                </a:solidFill>
                <a:latin typeface="Times New Roman" panose="02020603050405020304" pitchFamily="18" charset="0"/>
                <a:cs typeface="Times New Roman" panose="02020603050405020304" pitchFamily="18" charset="0"/>
              </a:rPr>
              <a:t>How</a:t>
            </a:r>
            <a:r>
              <a:rPr lang="en-US" sz="2600" dirty="0">
                <a:solidFill>
                  <a:srgbClr val="C00000"/>
                </a:solidFill>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did they try to beat out the competition?</a:t>
            </a:r>
          </a:p>
          <a:p>
            <a:r>
              <a:rPr lang="en-US" dirty="0">
                <a:latin typeface="Times New Roman" panose="02020603050405020304" pitchFamily="18" charset="0"/>
                <a:cs typeface="Times New Roman" panose="02020603050405020304" pitchFamily="18" charset="0"/>
              </a:rPr>
              <a:t>But intent can be circumstantial evidence of anticompetitive effect; </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Intent not an element of monopolization</a:t>
            </a:r>
          </a:p>
          <a:p>
            <a:pPr lvl="1"/>
            <a:r>
              <a:rPr lang="en-US" sz="2600" b="1" i="1" dirty="0">
                <a:solidFill>
                  <a:srgbClr val="C00000"/>
                </a:solidFill>
                <a:highlight>
                  <a:srgbClr val="FFFF00"/>
                </a:highlight>
                <a:latin typeface="Times New Roman" panose="02020603050405020304" pitchFamily="18" charset="0"/>
                <a:cs typeface="Times New Roman" panose="02020603050405020304" pitchFamily="18" charset="0"/>
              </a:rPr>
              <a:t>Alcoa (Judge Hand): </a:t>
            </a:r>
            <a:r>
              <a:rPr lang="en-US" sz="2600" i="1" dirty="0">
                <a:highlight>
                  <a:srgbClr val="FFFF00"/>
                </a:highlight>
                <a:latin typeface="Times New Roman" panose="02020603050405020304" pitchFamily="18" charset="0"/>
                <a:cs typeface="Times New Roman" panose="02020603050405020304" pitchFamily="18" charset="0"/>
              </a:rPr>
              <a:t>“</a:t>
            </a:r>
            <a:r>
              <a:rPr lang="en-US" sz="2600" b="1" i="1" dirty="0">
                <a:solidFill>
                  <a:srgbClr val="C00000"/>
                </a:solidFill>
                <a:highlight>
                  <a:srgbClr val="FFFF00"/>
                </a:highlight>
              </a:rPr>
              <a:t>no monopolist monopolizes unconscious of what he is doing” </a:t>
            </a:r>
            <a:endParaRPr lang="en-US" sz="2600" i="1" dirty="0">
              <a:highlight>
                <a:srgbClr val="FFFF00"/>
              </a:highlight>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But Intent is still an element in:</a:t>
            </a:r>
          </a:p>
          <a:p>
            <a:pPr lvl="1"/>
            <a:r>
              <a:rPr lang="en-US" sz="2600" dirty="0">
                <a:latin typeface="Times New Roman" panose="02020603050405020304" pitchFamily="18" charset="0"/>
                <a:cs typeface="Times New Roman" panose="02020603050405020304" pitchFamily="18" charset="0"/>
              </a:rPr>
              <a:t>Criminal prosecutions; and</a:t>
            </a:r>
          </a:p>
          <a:p>
            <a:pPr lvl="1"/>
            <a:r>
              <a:rPr lang="en-US" sz="2600" dirty="0">
                <a:latin typeface="Times New Roman" panose="02020603050405020304" pitchFamily="18" charset="0"/>
                <a:cs typeface="Times New Roman" panose="02020603050405020304" pitchFamily="18" charset="0"/>
              </a:rPr>
              <a:t>Attempt to monopolize – specific intent</a:t>
            </a:r>
          </a:p>
        </p:txBody>
      </p:sp>
      <p:sp>
        <p:nvSpPr>
          <p:cNvPr id="5" name="Content Placeholder 4">
            <a:extLst>
              <a:ext uri="{FF2B5EF4-FFF2-40B4-BE49-F238E27FC236}">
                <a16:creationId xmlns:a16="http://schemas.microsoft.com/office/drawing/2014/main" id="{21E9F213-3958-40F0-9044-F6AAD681F73A}"/>
              </a:ext>
            </a:extLst>
          </p:cNvPr>
          <p:cNvSpPr>
            <a:spLocks noGrp="1"/>
          </p:cNvSpPr>
          <p:nvPr>
            <p:ph sz="half" idx="2"/>
          </p:nvPr>
        </p:nvSpPr>
        <p:spPr>
          <a:xfrm>
            <a:off x="6019800" y="1534159"/>
            <a:ext cx="5181600" cy="4341145"/>
          </a:xfrm>
          <a:ln w="57150">
            <a:solidFill>
              <a:srgbClr val="C00000"/>
            </a:solidFill>
          </a:ln>
        </p:spPr>
        <p:txBody>
          <a:bodyPr>
            <a:normAutofit fontScale="77500" lnSpcReduction="20000"/>
          </a:bodyPr>
          <a:lstStyle/>
          <a:p>
            <a:pPr marL="0" indent="0">
              <a:buNone/>
            </a:pPr>
            <a:endParaRPr lang="en-US" sz="3000" dirty="0">
              <a:solidFill>
                <a:srgbClr val="C00000"/>
              </a:solidFill>
              <a:latin typeface="Times New Roman" panose="02020603050405020304" pitchFamily="18" charset="0"/>
              <a:cs typeface="Times New Roman" panose="02020603050405020304" pitchFamily="18" charset="0"/>
            </a:endParaRPr>
          </a:p>
          <a:p>
            <a:pPr marL="0" indent="0">
              <a:buNone/>
            </a:pPr>
            <a:r>
              <a:rPr lang="en-US" sz="3000" dirty="0">
                <a:solidFill>
                  <a:srgbClr val="C00000"/>
                </a:solidFill>
                <a:latin typeface="Times New Roman" panose="02020603050405020304" pitchFamily="18" charset="0"/>
                <a:cs typeface="Times New Roman" panose="02020603050405020304" pitchFamily="18" charset="0"/>
              </a:rPr>
              <a:t>Three Rules of Thumb for Intent Evidence in Civil Cases: </a:t>
            </a:r>
            <a:r>
              <a:rPr lang="en-US" sz="2300" i="1" dirty="0">
                <a:solidFill>
                  <a:srgbClr val="00B0F0"/>
                </a:solidFill>
                <a:latin typeface="Times New Roman" panose="02020603050405020304" pitchFamily="18" charset="0"/>
                <a:cs typeface="Times New Roman" panose="02020603050405020304" pitchFamily="18" charset="0"/>
              </a:rPr>
              <a:t>(p. UPDATE) </a:t>
            </a:r>
            <a:endParaRPr lang="en-US" sz="3000" i="1" dirty="0">
              <a:solidFill>
                <a:srgbClr val="00B0F0"/>
              </a:solidFill>
              <a:latin typeface="Times New Roman" panose="02020603050405020304" pitchFamily="18" charset="0"/>
              <a:cs typeface="Times New Roman" panose="02020603050405020304" pitchFamily="18" charset="0"/>
            </a:endParaRPr>
          </a:p>
          <a:p>
            <a:pPr marL="0" indent="0">
              <a:buNone/>
            </a:pPr>
            <a:endParaRPr lang="en-US" i="1" dirty="0">
              <a:solidFill>
                <a:srgbClr val="FF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i="1" dirty="0">
                <a:solidFill>
                  <a:srgbClr val="C00000"/>
                </a:solidFill>
                <a:latin typeface="Times New Roman" panose="02020603050405020304" pitchFamily="18" charset="0"/>
                <a:cs typeface="Times New Roman" panose="02020603050405020304" pitchFamily="18" charset="0"/>
              </a:rPr>
              <a:t>Good intentions </a:t>
            </a:r>
            <a:r>
              <a:rPr lang="en-US" dirty="0">
                <a:latin typeface="Times New Roman" panose="02020603050405020304" pitchFamily="18" charset="0"/>
                <a:cs typeface="Times New Roman" panose="02020603050405020304" pitchFamily="18" charset="0"/>
              </a:rPr>
              <a:t>are </a:t>
            </a:r>
            <a:r>
              <a:rPr lang="en-US" i="1" dirty="0">
                <a:solidFill>
                  <a:srgbClr val="C00000"/>
                </a:solidFill>
                <a:latin typeface="Times New Roman" panose="02020603050405020304" pitchFamily="18" charset="0"/>
                <a:cs typeface="Times New Roman" panose="02020603050405020304" pitchFamily="18" charset="0"/>
              </a:rPr>
              <a:t>not </a:t>
            </a:r>
            <a:r>
              <a:rPr lang="en-US" dirty="0">
                <a:latin typeface="Times New Roman" panose="02020603050405020304" pitchFamily="18" charset="0"/>
                <a:cs typeface="Times New Roman" panose="02020603050405020304" pitchFamily="18" charset="0"/>
              </a:rPr>
              <a:t>a defense.</a:t>
            </a:r>
          </a:p>
          <a:p>
            <a:pPr>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Bad intentions </a:t>
            </a:r>
            <a:r>
              <a:rPr lang="en-US" i="1" dirty="0">
                <a:solidFill>
                  <a:srgbClr val="C00000"/>
                </a:solidFill>
                <a:latin typeface="Times New Roman" panose="02020603050405020304" pitchFamily="18" charset="0"/>
                <a:cs typeface="Times New Roman" panose="02020603050405020304" pitchFamily="18" charset="0"/>
              </a:rPr>
              <a:t>alone</a:t>
            </a:r>
            <a:r>
              <a:rPr lang="en-US" dirty="0">
                <a:solidFill>
                  <a:srgbClr val="C0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not enough.</a:t>
            </a:r>
          </a:p>
          <a:p>
            <a:pPr>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Bad intentions, however, can support an </a:t>
            </a:r>
            <a:r>
              <a:rPr lang="en-US" i="1" dirty="0">
                <a:solidFill>
                  <a:srgbClr val="C00000"/>
                </a:solidFill>
                <a:latin typeface="Times New Roman" panose="02020603050405020304" pitchFamily="18" charset="0"/>
                <a:cs typeface="Times New Roman" panose="02020603050405020304" pitchFamily="18" charset="0"/>
              </a:rPr>
              <a:t>inference of anticompetitive harm.</a:t>
            </a:r>
          </a:p>
        </p:txBody>
      </p:sp>
      <p:sp>
        <p:nvSpPr>
          <p:cNvPr id="3" name="Slide Number Placeholder 2">
            <a:extLst>
              <a:ext uri="{FF2B5EF4-FFF2-40B4-BE49-F238E27FC236}">
                <a16:creationId xmlns:a16="http://schemas.microsoft.com/office/drawing/2014/main" id="{F93C879F-865D-467E-9D64-E2940F664548}"/>
              </a:ext>
            </a:extLst>
          </p:cNvPr>
          <p:cNvSpPr>
            <a:spLocks noGrp="1"/>
          </p:cNvSpPr>
          <p:nvPr>
            <p:ph type="sldNum" sz="quarter" idx="12"/>
          </p:nvPr>
        </p:nvSpPr>
        <p:spPr/>
        <p:txBody>
          <a:bodyPr/>
          <a:lstStyle/>
          <a:p>
            <a:fld id="{53059169-D310-4D79-83BC-9AFBAB05B9AD}" type="slidenum">
              <a:rPr lang="en-US" smtClean="0"/>
              <a:t>67</a:t>
            </a:fld>
            <a:endParaRPr lang="en-US"/>
          </a:p>
        </p:txBody>
      </p:sp>
    </p:spTree>
    <p:extLst>
      <p:ext uri="{BB962C8B-B14F-4D97-AF65-F5344CB8AC3E}">
        <p14:creationId xmlns:p14="http://schemas.microsoft.com/office/powerpoint/2010/main" val="20393025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 of Intent</a:t>
            </a:r>
          </a:p>
        </p:txBody>
      </p:sp>
      <p:sp>
        <p:nvSpPr>
          <p:cNvPr id="3" name="Content Placeholder 2"/>
          <p:cNvSpPr>
            <a:spLocks noGrp="1"/>
          </p:cNvSpPr>
          <p:nvPr>
            <p:ph idx="1"/>
          </p:nvPr>
        </p:nvSpPr>
        <p:spPr>
          <a:xfrm>
            <a:off x="632676" y="1442721"/>
            <a:ext cx="7860875" cy="5415279"/>
          </a:xfrm>
        </p:spPr>
        <p:txBody>
          <a:bodyPr>
            <a:normAutofit fontScale="92500" lnSpcReduction="20000"/>
          </a:bodyPr>
          <a:lstStyle/>
          <a:p>
            <a:r>
              <a:rPr lang="en-US" u="sng" dirty="0"/>
              <a:t>General intent</a:t>
            </a:r>
          </a:p>
          <a:p>
            <a:pPr lvl="1"/>
            <a:r>
              <a:rPr lang="en-US" i="1" dirty="0"/>
              <a:t>Definition</a:t>
            </a:r>
            <a:r>
              <a:rPr lang="en-US" dirty="0"/>
              <a:t>: The intent to do the act, and the reasonably foreseeable consequences that follow, that causes the violation</a:t>
            </a:r>
          </a:p>
          <a:p>
            <a:pPr lvl="2"/>
            <a:r>
              <a:rPr lang="en-US" dirty="0"/>
              <a:t>NB: Not necessary for the defendant to know that its conduct is unlawful</a:t>
            </a:r>
          </a:p>
          <a:p>
            <a:pPr lvl="1"/>
            <a:r>
              <a:rPr lang="en-US" dirty="0"/>
              <a:t>Usually not included as an explicit element of monopolization</a:t>
            </a:r>
          </a:p>
          <a:p>
            <a:r>
              <a:rPr lang="en-US" u="sng" dirty="0"/>
              <a:t>Specific (anticompetitive) intent</a:t>
            </a:r>
          </a:p>
          <a:p>
            <a:pPr lvl="1"/>
            <a:r>
              <a:rPr lang="en-US" i="1" dirty="0">
                <a:solidFill>
                  <a:srgbClr val="C00000"/>
                </a:solidFill>
              </a:rPr>
              <a:t>Definition</a:t>
            </a:r>
            <a:r>
              <a:rPr lang="en-US" dirty="0">
                <a:solidFill>
                  <a:srgbClr val="C00000"/>
                </a:solidFill>
              </a:rPr>
              <a:t>: Intent to destroy competition in the market in order to achieve a monopoly</a:t>
            </a:r>
          </a:p>
          <a:p>
            <a:pPr lvl="1"/>
            <a:r>
              <a:rPr lang="en-US" dirty="0"/>
              <a:t>Proof</a:t>
            </a:r>
          </a:p>
          <a:p>
            <a:pPr lvl="2"/>
            <a:r>
              <a:rPr lang="en-US" dirty="0"/>
              <a:t>Direct evidence </a:t>
            </a:r>
          </a:p>
          <a:p>
            <a:pPr lvl="3"/>
            <a:r>
              <a:rPr lang="en-US" dirty="0">
                <a:solidFill>
                  <a:srgbClr val="C00000"/>
                </a:solidFill>
              </a:rPr>
              <a:t>But no matter how bad the intent, accompanying exclusionary conduct that has a dangerous probability of success in attaining monopolization is necessary for a violation</a:t>
            </a:r>
          </a:p>
          <a:p>
            <a:pPr lvl="3"/>
            <a:r>
              <a:rPr lang="en-US" dirty="0">
                <a:solidFill>
                  <a:srgbClr val="C00000"/>
                </a:solidFill>
              </a:rPr>
              <a:t>And the intent to eliminate competitor through “competition on the merits” </a:t>
            </a:r>
            <a:br>
              <a:rPr lang="en-US" dirty="0">
                <a:solidFill>
                  <a:srgbClr val="C00000"/>
                </a:solidFill>
              </a:rPr>
            </a:br>
            <a:r>
              <a:rPr lang="en-US" dirty="0">
                <a:solidFill>
                  <a:srgbClr val="C00000"/>
                </a:solidFill>
              </a:rPr>
              <a:t>is </a:t>
            </a:r>
            <a:r>
              <a:rPr lang="en-US" i="1" dirty="0">
                <a:solidFill>
                  <a:srgbClr val="C00000"/>
                </a:solidFill>
              </a:rPr>
              <a:t>not </a:t>
            </a:r>
            <a:r>
              <a:rPr lang="en-US" dirty="0">
                <a:solidFill>
                  <a:srgbClr val="C00000"/>
                </a:solidFill>
              </a:rPr>
              <a:t>specific intent to monopolize</a:t>
            </a:r>
          </a:p>
          <a:p>
            <a:pPr lvl="2"/>
            <a:r>
              <a:rPr lang="en-US" dirty="0"/>
              <a:t>Circumstantial evidence</a:t>
            </a:r>
          </a:p>
          <a:p>
            <a:pPr lvl="3"/>
            <a:r>
              <a:rPr lang="en-US" dirty="0"/>
              <a:t>Intent inferred from exclusionary conduct coupled with the firm’s market power  (e.g., as in </a:t>
            </a:r>
            <a:r>
              <a:rPr lang="en-US" i="1" dirty="0"/>
              <a:t>Alcoa</a:t>
            </a:r>
            <a:r>
              <a:rPr lang="en-US" dirty="0"/>
              <a:t>)</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68</a:t>
            </a:fld>
            <a:endParaRPr lang="en-US" altLang="en-US"/>
          </a:p>
        </p:txBody>
      </p:sp>
      <p:sp>
        <p:nvSpPr>
          <p:cNvPr id="5" name="TextBox 4">
            <a:extLst>
              <a:ext uri="{FF2B5EF4-FFF2-40B4-BE49-F238E27FC236}">
                <a16:creationId xmlns:a16="http://schemas.microsoft.com/office/drawing/2014/main" id="{19634F44-A284-447E-9779-8A3F734A8703}"/>
              </a:ext>
            </a:extLst>
          </p:cNvPr>
          <p:cNvSpPr txBox="1"/>
          <p:nvPr/>
        </p:nvSpPr>
        <p:spPr>
          <a:xfrm>
            <a:off x="8682087" y="2750849"/>
            <a:ext cx="3374795" cy="2554545"/>
          </a:xfrm>
          <a:prstGeom prst="rect">
            <a:avLst/>
          </a:prstGeom>
          <a:noFill/>
          <a:ln w="38100">
            <a:solidFill>
              <a:srgbClr val="0070C0"/>
            </a:solidFill>
          </a:ln>
        </p:spPr>
        <p:txBody>
          <a:bodyPr wrap="square" rtlCol="0">
            <a:spAutoFit/>
          </a:bodyPr>
          <a:lstStyle/>
          <a:p>
            <a:r>
              <a:rPr lang="en-US" sz="2000" b="1" dirty="0">
                <a:solidFill>
                  <a:schemeClr val="accent1"/>
                </a:solidFill>
              </a:rPr>
              <a:t>“Profit-sacrifice”  has been characterized as an </a:t>
            </a:r>
            <a:br>
              <a:rPr lang="en-US" sz="2000" b="1" dirty="0">
                <a:solidFill>
                  <a:schemeClr val="accent1"/>
                </a:solidFill>
              </a:rPr>
            </a:br>
            <a:r>
              <a:rPr lang="en-US" sz="2000" b="1" dirty="0">
                <a:solidFill>
                  <a:schemeClr val="accent1"/>
                </a:solidFill>
              </a:rPr>
              <a:t>“objective” measure of anticompetitive intent.</a:t>
            </a:r>
          </a:p>
          <a:p>
            <a:r>
              <a:rPr lang="en-US" sz="2000" b="1" dirty="0">
                <a:solidFill>
                  <a:schemeClr val="accent1"/>
                </a:solidFill>
              </a:rPr>
              <a:t>I.e., conduct would make “no economic sense” absence an intent and likelihood of achieving market power</a:t>
            </a:r>
          </a:p>
        </p:txBody>
      </p:sp>
      <p:cxnSp>
        <p:nvCxnSpPr>
          <p:cNvPr id="6" name="Straight Arrow Connector 5">
            <a:extLst>
              <a:ext uri="{FF2B5EF4-FFF2-40B4-BE49-F238E27FC236}">
                <a16:creationId xmlns:a16="http://schemas.microsoft.com/office/drawing/2014/main" id="{C398F9F0-C5CC-4957-BF17-68B512E38692}"/>
              </a:ext>
            </a:extLst>
          </p:cNvPr>
          <p:cNvCxnSpPr>
            <a:cxnSpLocks/>
          </p:cNvCxnSpPr>
          <p:nvPr/>
        </p:nvCxnSpPr>
        <p:spPr>
          <a:xfrm flipH="1" flipV="1">
            <a:off x="7798964" y="3848939"/>
            <a:ext cx="694587" cy="2836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2663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1233" y="39737"/>
            <a:ext cx="10515600" cy="1325563"/>
          </a:xfrm>
        </p:spPr>
        <p:txBody>
          <a:bodyPr>
            <a:normAutofit/>
          </a:bodyPr>
          <a:lstStyle/>
          <a:p>
            <a:r>
              <a:rPr lang="en-US" sz="3200" dirty="0"/>
              <a:t>The Legal and Policy Challenge</a:t>
            </a:r>
          </a:p>
        </p:txBody>
      </p:sp>
      <p:sp>
        <p:nvSpPr>
          <p:cNvPr id="4" name="Content Placeholder 3"/>
          <p:cNvSpPr>
            <a:spLocks noGrp="1"/>
          </p:cNvSpPr>
          <p:nvPr>
            <p:ph sz="half" idx="1"/>
          </p:nvPr>
        </p:nvSpPr>
        <p:spPr>
          <a:xfrm>
            <a:off x="181234" y="1587999"/>
            <a:ext cx="5738800" cy="1888557"/>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Competition yields winners and losers</a:t>
            </a:r>
          </a:p>
          <a:p>
            <a:pPr marL="0" indent="0">
              <a:buNone/>
            </a:pPr>
            <a:r>
              <a:rPr lang="en-US" sz="2400" dirty="0">
                <a:latin typeface="Times New Roman" panose="02020603050405020304" pitchFamily="18" charset="0"/>
                <a:cs typeface="Times New Roman" panose="02020603050405020304" pitchFamily="18" charset="0"/>
              </a:rPr>
              <a:t>The results of </a:t>
            </a:r>
            <a:r>
              <a:rPr lang="en-US" sz="2400" dirty="0">
                <a:solidFill>
                  <a:srgbClr val="C00000"/>
                </a:solidFill>
                <a:latin typeface="Times New Roman" panose="02020603050405020304" pitchFamily="18" charset="0"/>
                <a:cs typeface="Times New Roman" panose="02020603050405020304" pitchFamily="18" charset="0"/>
              </a:rPr>
              <a:t>“</a:t>
            </a:r>
            <a:r>
              <a:rPr lang="en-US" sz="2400" i="1" dirty="0">
                <a:solidFill>
                  <a:srgbClr val="C00000"/>
                </a:solidFill>
                <a:latin typeface="Times New Roman" panose="02020603050405020304" pitchFamily="18" charset="0"/>
                <a:cs typeface="Times New Roman" panose="02020603050405020304" pitchFamily="18" charset="0"/>
              </a:rPr>
              <a:t>hard competition</a:t>
            </a:r>
            <a:r>
              <a:rPr lang="en-US" sz="2400" dirty="0">
                <a:solidFill>
                  <a:srgbClr val="C00000"/>
                </a:solidFill>
                <a:latin typeface="Times New Roman" panose="02020603050405020304" pitchFamily="18" charset="0"/>
                <a:cs typeface="Times New Roman" panose="02020603050405020304" pitchFamily="18" charset="0"/>
              </a:rPr>
              <a:t>” and “</a:t>
            </a:r>
            <a:r>
              <a:rPr lang="en-US" sz="2400" i="1" dirty="0">
                <a:solidFill>
                  <a:srgbClr val="C00000"/>
                </a:solidFill>
                <a:latin typeface="Times New Roman" panose="02020603050405020304" pitchFamily="18" charset="0"/>
                <a:cs typeface="Times New Roman" panose="02020603050405020304" pitchFamily="18" charset="0"/>
              </a:rPr>
              <a:t>exclusionary</a:t>
            </a:r>
            <a:r>
              <a:rPr lang="en-US" sz="2400" dirty="0">
                <a:solidFill>
                  <a:srgbClr val="C00000"/>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or </a:t>
            </a:r>
            <a:r>
              <a:rPr lang="en-US" sz="2400" dirty="0">
                <a:solidFill>
                  <a:srgbClr val="C00000"/>
                </a:solidFill>
                <a:latin typeface="Times New Roman" panose="02020603050405020304" pitchFamily="18" charset="0"/>
                <a:cs typeface="Times New Roman" panose="02020603050405020304" pitchFamily="18" charset="0"/>
              </a:rPr>
              <a:t>“</a:t>
            </a:r>
            <a:r>
              <a:rPr lang="en-US" sz="2400" i="1" dirty="0">
                <a:solidFill>
                  <a:srgbClr val="C00000"/>
                </a:solidFill>
                <a:latin typeface="Times New Roman" panose="02020603050405020304" pitchFamily="18" charset="0"/>
                <a:cs typeface="Times New Roman" panose="02020603050405020304" pitchFamily="18" charset="0"/>
              </a:rPr>
              <a:t>predatory</a:t>
            </a:r>
            <a:r>
              <a:rPr lang="en-US" sz="2400" dirty="0">
                <a:solidFill>
                  <a:srgbClr val="C00000"/>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conduct can look the same</a:t>
            </a:r>
          </a:p>
          <a:p>
            <a:pPr marL="0" indent="0">
              <a:buNone/>
            </a:pPr>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half" idx="2"/>
          </p:nvPr>
        </p:nvSpPr>
        <p:spPr>
          <a:xfrm>
            <a:off x="7005711" y="491598"/>
            <a:ext cx="4085967" cy="1449452"/>
          </a:xfrm>
          <a:ln w="19050">
            <a:solidFill>
              <a:schemeClr val="tx1"/>
            </a:solidFill>
          </a:ln>
        </p:spPr>
        <p:txBody>
          <a:bodyPr>
            <a:normAutofit fontScale="85000" lnSpcReduction="10000"/>
          </a:bodyPr>
          <a:lstStyle/>
          <a:p>
            <a:pPr marL="0" indent="0">
              <a:buNone/>
            </a:pPr>
            <a:r>
              <a:rPr lang="en-US" dirty="0">
                <a:solidFill>
                  <a:srgbClr val="C00000"/>
                </a:solidFill>
                <a:latin typeface="Times New Roman" panose="02020603050405020304" pitchFamily="18" charset="0"/>
                <a:cs typeface="Times New Roman" panose="02020603050405020304" pitchFamily="18" charset="0"/>
              </a:rPr>
              <a:t>Preventing false negatives </a:t>
            </a:r>
            <a:r>
              <a:rPr lang="en-US" dirty="0">
                <a:latin typeface="Times New Roman" panose="02020603050405020304" pitchFamily="18" charset="0"/>
                <a:cs typeface="Times New Roman" panose="02020603050405020304" pitchFamily="18" charset="0"/>
              </a:rPr>
              <a:t>that create or preserve monopoly power – thereby raising prices and reducing innovation </a:t>
            </a:r>
          </a:p>
        </p:txBody>
      </p:sp>
      <p:sp>
        <p:nvSpPr>
          <p:cNvPr id="2" name="Slide Number Placeholder 1"/>
          <p:cNvSpPr>
            <a:spLocks noGrp="1"/>
          </p:cNvSpPr>
          <p:nvPr>
            <p:ph type="sldNum" sz="quarter" idx="12"/>
          </p:nvPr>
        </p:nvSpPr>
        <p:spPr/>
        <p:txBody>
          <a:bodyPr/>
          <a:lstStyle/>
          <a:p>
            <a:pPr>
              <a:defRPr/>
            </a:pPr>
            <a:fld id="{DC31EC30-584C-469D-8980-5FFC18436EB1}" type="slidenum">
              <a:rPr lang="en-US" smtClean="0"/>
              <a:pPr>
                <a:defRPr/>
              </a:pPr>
              <a:t>7</a:t>
            </a:fld>
            <a:endParaRPr 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7970" y="3198971"/>
            <a:ext cx="2326365" cy="1797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7">
            <a:extLst>
              <a:ext uri="{FF2B5EF4-FFF2-40B4-BE49-F238E27FC236}">
                <a16:creationId xmlns:a16="http://schemas.microsoft.com/office/drawing/2014/main" id="{DE48727E-CD10-4FED-9AB5-39B58EA82A78}"/>
              </a:ext>
            </a:extLst>
          </p:cNvPr>
          <p:cNvSpPr txBox="1">
            <a:spLocks/>
          </p:cNvSpPr>
          <p:nvPr/>
        </p:nvSpPr>
        <p:spPr>
          <a:xfrm>
            <a:off x="7005712" y="2914597"/>
            <a:ext cx="4085967" cy="1449452"/>
          </a:xfrm>
          <a:prstGeom prst="rect">
            <a:avLst/>
          </a:prstGeom>
          <a:ln w="1905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C00000"/>
                </a:solidFill>
                <a:latin typeface="Times New Roman" panose="02020603050405020304" pitchFamily="18" charset="0"/>
                <a:cs typeface="Times New Roman" panose="02020603050405020304" pitchFamily="18" charset="0"/>
              </a:rPr>
              <a:t>Preventing false positives </a:t>
            </a:r>
            <a:r>
              <a:rPr lang="en-US" sz="2400" dirty="0">
                <a:latin typeface="Times New Roman" panose="02020603050405020304" pitchFamily="18" charset="0"/>
                <a:cs typeface="Times New Roman" panose="02020603050405020304" pitchFamily="18" charset="0"/>
              </a:rPr>
              <a:t>that deter innovation and raise prices of more efficient winners</a:t>
            </a:r>
          </a:p>
        </p:txBody>
      </p:sp>
      <p:sp>
        <p:nvSpPr>
          <p:cNvPr id="10" name="Content Placeholder 7">
            <a:extLst>
              <a:ext uri="{FF2B5EF4-FFF2-40B4-BE49-F238E27FC236}">
                <a16:creationId xmlns:a16="http://schemas.microsoft.com/office/drawing/2014/main" id="{123BA204-B737-4E0F-8011-EC33E49F1803}"/>
              </a:ext>
            </a:extLst>
          </p:cNvPr>
          <p:cNvSpPr txBox="1">
            <a:spLocks/>
          </p:cNvSpPr>
          <p:nvPr/>
        </p:nvSpPr>
        <p:spPr>
          <a:xfrm>
            <a:off x="7199318" y="2311222"/>
            <a:ext cx="3563503" cy="5160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i="1" dirty="0">
                <a:solidFill>
                  <a:srgbClr val="C00000"/>
                </a:solidFill>
                <a:latin typeface="Times New Roman" panose="02020603050405020304" pitchFamily="18" charset="0"/>
                <a:cs typeface="Times New Roman" panose="02020603050405020304" pitchFamily="18" charset="0"/>
              </a:rPr>
              <a:t>Versus</a:t>
            </a:r>
          </a:p>
        </p:txBody>
      </p:sp>
      <p:cxnSp>
        <p:nvCxnSpPr>
          <p:cNvPr id="7" name="Straight Arrow Connector 6">
            <a:extLst>
              <a:ext uri="{FF2B5EF4-FFF2-40B4-BE49-F238E27FC236}">
                <a16:creationId xmlns:a16="http://schemas.microsoft.com/office/drawing/2014/main" id="{A51ED7D3-DB36-48D8-8CFD-81317C75E01F}"/>
              </a:ext>
            </a:extLst>
          </p:cNvPr>
          <p:cNvCxnSpPr/>
          <p:nvPr/>
        </p:nvCxnSpPr>
        <p:spPr>
          <a:xfrm>
            <a:off x="7927943" y="2075967"/>
            <a:ext cx="0" cy="778853"/>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11C95C0-B214-4B0E-8253-F5BF3C3C28E5}"/>
              </a:ext>
            </a:extLst>
          </p:cNvPr>
          <p:cNvCxnSpPr/>
          <p:nvPr/>
        </p:nvCxnSpPr>
        <p:spPr>
          <a:xfrm>
            <a:off x="9862007" y="2075967"/>
            <a:ext cx="0" cy="778853"/>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Content Placeholder 7">
            <a:extLst>
              <a:ext uri="{FF2B5EF4-FFF2-40B4-BE49-F238E27FC236}">
                <a16:creationId xmlns:a16="http://schemas.microsoft.com/office/drawing/2014/main" id="{55A14191-7198-491D-9ACA-51C6D8AD2F7A}"/>
              </a:ext>
            </a:extLst>
          </p:cNvPr>
          <p:cNvSpPr txBox="1">
            <a:spLocks/>
          </p:cNvSpPr>
          <p:nvPr/>
        </p:nvSpPr>
        <p:spPr>
          <a:xfrm>
            <a:off x="7133328" y="5164731"/>
            <a:ext cx="4085967" cy="1201671"/>
          </a:xfrm>
          <a:prstGeom prst="rect">
            <a:avLst/>
          </a:prstGeom>
          <a:solidFill>
            <a:srgbClr val="FFFF00"/>
          </a:solidFill>
          <a:ln w="38100">
            <a:solidFill>
              <a:srgbClr val="0070C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b="1" u="sng" dirty="0">
                <a:solidFill>
                  <a:srgbClr val="C00000"/>
                </a:solidFill>
                <a:latin typeface="Times New Roman" panose="02020603050405020304" pitchFamily="18" charset="0"/>
                <a:cs typeface="Times New Roman" panose="02020603050405020304" pitchFamily="18" charset="0"/>
              </a:rPr>
              <a:t>Section 2 Approach</a:t>
            </a:r>
            <a:endParaRPr lang="en-US" sz="2000" b="1" dirty="0">
              <a:solidFill>
                <a:srgbClr val="C00000"/>
              </a:solidFill>
              <a:latin typeface="Times New Roman" panose="02020603050405020304" pitchFamily="18" charset="0"/>
              <a:cs typeface="Times New Roman" panose="02020603050405020304" pitchFamily="18" charset="0"/>
            </a:endParaRPr>
          </a:p>
          <a:p>
            <a:pPr marL="0" indent="0" algn="ctr">
              <a:buNone/>
            </a:pPr>
            <a:r>
              <a:rPr lang="en-US" sz="2000" b="1" dirty="0">
                <a:solidFill>
                  <a:srgbClr val="C00000"/>
                </a:solidFill>
                <a:latin typeface="Times New Roman" panose="02020603050405020304" pitchFamily="18" charset="0"/>
                <a:cs typeface="Times New Roman" panose="02020603050405020304" pitchFamily="18" charset="0"/>
              </a:rPr>
              <a:t>Power + Exclusionary Conduct</a:t>
            </a:r>
          </a:p>
          <a:p>
            <a:pPr marL="0" indent="0" algn="ctr">
              <a:buNone/>
            </a:pPr>
            <a:r>
              <a:rPr lang="en-US" sz="2000" b="1" dirty="0">
                <a:solidFill>
                  <a:srgbClr val="C00000"/>
                </a:solidFill>
                <a:latin typeface="Times New Roman" panose="02020603050405020304" pitchFamily="18" charset="0"/>
                <a:cs typeface="Times New Roman" panose="02020603050405020304" pitchFamily="18" charset="0"/>
              </a:rPr>
              <a:t>“Big” </a:t>
            </a:r>
            <a:r>
              <a:rPr lang="en-US" sz="2400" b="1" dirty="0">
                <a:solidFill>
                  <a:srgbClr val="C00000"/>
                </a:solidFill>
                <a:latin typeface="Times New Roman" panose="02020603050405020304" pitchFamily="18" charset="0"/>
                <a:cs typeface="Times New Roman" panose="02020603050405020304" pitchFamily="18" charset="0"/>
              </a:rPr>
              <a:t>+ </a:t>
            </a:r>
            <a:r>
              <a:rPr lang="en-US" sz="2000" b="1" dirty="0">
                <a:solidFill>
                  <a:srgbClr val="C00000"/>
                </a:solidFill>
                <a:latin typeface="Times New Roman" panose="02020603050405020304" pitchFamily="18" charset="0"/>
                <a:cs typeface="Times New Roman" panose="02020603050405020304" pitchFamily="18" charset="0"/>
              </a:rPr>
              <a:t>“Bad”</a:t>
            </a:r>
          </a:p>
        </p:txBody>
      </p:sp>
      <p:sp>
        <p:nvSpPr>
          <p:cNvPr id="21" name="Content Placeholder 7">
            <a:extLst>
              <a:ext uri="{FF2B5EF4-FFF2-40B4-BE49-F238E27FC236}">
                <a16:creationId xmlns:a16="http://schemas.microsoft.com/office/drawing/2014/main" id="{4446D9D4-DCC8-44FD-B1EA-631DEA20291A}"/>
              </a:ext>
            </a:extLst>
          </p:cNvPr>
          <p:cNvSpPr txBox="1">
            <a:spLocks/>
          </p:cNvSpPr>
          <p:nvPr/>
        </p:nvSpPr>
        <p:spPr>
          <a:xfrm>
            <a:off x="426330" y="5114620"/>
            <a:ext cx="5564379" cy="1449452"/>
          </a:xfrm>
          <a:prstGeom prst="rect">
            <a:avLst/>
          </a:prstGeom>
          <a:ln w="19050">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i="1" u="sng" dirty="0">
                <a:solidFill>
                  <a:srgbClr val="C00000"/>
                </a:solidFill>
                <a:latin typeface="Times New Roman" panose="02020603050405020304" pitchFamily="18" charset="0"/>
                <a:cs typeface="Times New Roman" panose="02020603050405020304" pitchFamily="18" charset="0"/>
              </a:rPr>
              <a:t>Why not just prohibit monopoly?</a:t>
            </a:r>
            <a:br>
              <a:rPr lang="en-US" sz="2000" b="1" i="1" u="sng" dirty="0">
                <a:solidFill>
                  <a:srgbClr val="C00000"/>
                </a:solidFill>
                <a:latin typeface="Times New Roman" panose="02020603050405020304" pitchFamily="18" charset="0"/>
                <a:cs typeface="Times New Roman" panose="02020603050405020304" pitchFamily="18" charset="0"/>
              </a:rPr>
            </a:br>
            <a:br>
              <a:rPr lang="en-US" sz="2000" b="1" dirty="0">
                <a:solidFill>
                  <a:srgbClr val="C00000"/>
                </a:solidFill>
                <a:latin typeface="Times New Roman" panose="02020603050405020304" pitchFamily="18" charset="0"/>
                <a:cs typeface="Times New Roman" panose="02020603050405020304" pitchFamily="18" charset="0"/>
              </a:rPr>
            </a:br>
            <a:r>
              <a:rPr lang="en-US" sz="2000" b="1" dirty="0">
                <a:solidFill>
                  <a:srgbClr val="C00000"/>
                </a:solidFill>
                <a:latin typeface="Times New Roman" panose="02020603050405020304" pitchFamily="18" charset="0"/>
                <a:cs typeface="Times New Roman" panose="02020603050405020304" pitchFamily="18" charset="0"/>
              </a:rPr>
              <a:t>“The successful competitor, having been urged to compete, should not be turned upon when he wins.”  </a:t>
            </a:r>
            <a:r>
              <a:rPr lang="en-US" sz="2000" b="1" i="1" dirty="0">
                <a:solidFill>
                  <a:srgbClr val="C00000"/>
                </a:solidFill>
                <a:latin typeface="Times New Roman" panose="02020603050405020304" pitchFamily="18" charset="0"/>
                <a:cs typeface="Times New Roman" panose="02020603050405020304" pitchFamily="18" charset="0"/>
              </a:rPr>
              <a:t>Alcoa </a:t>
            </a:r>
            <a:r>
              <a:rPr lang="en-US" sz="2000" b="1" dirty="0">
                <a:solidFill>
                  <a:srgbClr val="C00000"/>
                </a:solidFill>
                <a:latin typeface="Times New Roman" panose="02020603050405020304" pitchFamily="18" charset="0"/>
                <a:cs typeface="Times New Roman" panose="02020603050405020304" pitchFamily="18" charset="0"/>
              </a:rPr>
              <a:t>(1945)</a:t>
            </a:r>
          </a:p>
        </p:txBody>
      </p:sp>
      <p:cxnSp>
        <p:nvCxnSpPr>
          <p:cNvPr id="22" name="Straight Arrow Connector 21">
            <a:extLst>
              <a:ext uri="{FF2B5EF4-FFF2-40B4-BE49-F238E27FC236}">
                <a16:creationId xmlns:a16="http://schemas.microsoft.com/office/drawing/2014/main" id="{786CC0B3-C201-4C67-83EA-DE813273085F}"/>
              </a:ext>
            </a:extLst>
          </p:cNvPr>
          <p:cNvCxnSpPr>
            <a:cxnSpLocks/>
          </p:cNvCxnSpPr>
          <p:nvPr/>
        </p:nvCxnSpPr>
        <p:spPr>
          <a:xfrm flipH="1">
            <a:off x="6096000" y="5839346"/>
            <a:ext cx="909712" cy="0"/>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2D67A46-B7ED-4836-80C2-5EF104EF036F}"/>
              </a:ext>
            </a:extLst>
          </p:cNvPr>
          <p:cNvCxnSpPr>
            <a:cxnSpLocks/>
          </p:cNvCxnSpPr>
          <p:nvPr/>
        </p:nvCxnSpPr>
        <p:spPr>
          <a:xfrm>
            <a:off x="8981069" y="4475545"/>
            <a:ext cx="0" cy="639075"/>
          </a:xfrm>
          <a:prstGeom prst="straightConnector1">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018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194062" y="248239"/>
            <a:ext cx="7924800" cy="1143000"/>
          </a:xfrm>
        </p:spPr>
        <p:txBody>
          <a:bodyPr/>
          <a:lstStyle/>
          <a:p>
            <a:pPr eaLnBrk="1" hangingPunct="1"/>
            <a:r>
              <a:rPr lang="en-US" sz="3200" dirty="0">
                <a:latin typeface="Times New Roman" pitchFamily="18" charset="0"/>
                <a:cs typeface="Times New Roman" pitchFamily="18" charset="0"/>
              </a:rPr>
              <a:t>Three Policy Perspectives on “Exclusionary”:</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Decision Theory in Action (pp. 480-500)</a:t>
            </a:r>
          </a:p>
        </p:txBody>
      </p:sp>
      <p:sp>
        <p:nvSpPr>
          <p:cNvPr id="10243" name="Content Placeholder 2"/>
          <p:cNvSpPr>
            <a:spLocks noGrp="1"/>
          </p:cNvSpPr>
          <p:nvPr>
            <p:ph idx="1"/>
          </p:nvPr>
        </p:nvSpPr>
        <p:spPr>
          <a:xfrm>
            <a:off x="660662" y="1600200"/>
            <a:ext cx="8458200" cy="5257800"/>
          </a:xfrm>
        </p:spPr>
        <p:txBody>
          <a:bodyPr/>
          <a:lstStyle/>
          <a:p>
            <a:pPr eaLnBrk="1" hangingPunct="1"/>
            <a:r>
              <a:rPr lang="en-US" sz="2400" b="1" i="1" dirty="0">
                <a:solidFill>
                  <a:srgbClr val="C00000"/>
                </a:solidFill>
                <a:latin typeface="Times New Roman" panose="02020603050405020304" pitchFamily="18" charset="0"/>
                <a:cs typeface="Times New Roman" pitchFamily="18" charset="0"/>
              </a:rPr>
              <a:t>Alcoa – Broad definition</a:t>
            </a:r>
          </a:p>
          <a:p>
            <a:pPr lvl="1" eaLnBrk="1" hangingPunct="1"/>
            <a:r>
              <a:rPr lang="en-US" sz="2000" dirty="0">
                <a:latin typeface="Times New Roman" pitchFamily="18" charset="0"/>
                <a:cs typeface="Times New Roman" pitchFamily="18" charset="0"/>
              </a:rPr>
              <a:t>Reflects fear of </a:t>
            </a:r>
            <a:r>
              <a:rPr lang="en-US" sz="2000" b="1" i="1" dirty="0">
                <a:latin typeface="Times New Roman" panose="02020603050405020304" pitchFamily="18" charset="0"/>
                <a:cs typeface="Times New Roman" pitchFamily="18" charset="0"/>
              </a:rPr>
              <a:t>False Acquittals </a:t>
            </a:r>
            <a:r>
              <a:rPr lang="en-US" sz="2000" dirty="0">
                <a:latin typeface="Times New Roman" panose="02020603050405020304" pitchFamily="18" charset="0"/>
                <a:cs typeface="Times New Roman" pitchFamily="18" charset="0"/>
              </a:rPr>
              <a:t>(false negatives)/under-deterrence</a:t>
            </a:r>
          </a:p>
          <a:p>
            <a:pPr lvl="1" eaLnBrk="1" hangingPunct="1"/>
            <a:r>
              <a:rPr lang="en-US" sz="2000" i="1" dirty="0">
                <a:latin typeface="Times New Roman" panose="02020603050405020304" pitchFamily="18" charset="0"/>
                <a:cs typeface="Times New Roman" pitchFamily="18" charset="0"/>
              </a:rPr>
              <a:t>Concern: Lazy monopolists</a:t>
            </a:r>
          </a:p>
          <a:p>
            <a:pPr lvl="1" eaLnBrk="1" hangingPunct="1"/>
            <a:r>
              <a:rPr lang="en-US" sz="2000" dirty="0">
                <a:latin typeface="Times New Roman" panose="02020603050405020304" pitchFamily="18" charset="0"/>
                <a:cs typeface="Times New Roman" panose="02020603050405020304" pitchFamily="18" charset="0"/>
              </a:rPr>
              <a:t>“</a:t>
            </a:r>
            <a:r>
              <a:rPr lang="en-US" sz="2000" b="1" i="1" dirty="0">
                <a:latin typeface="Times New Roman" panose="02020603050405020304" pitchFamily="18" charset="0"/>
                <a:cs typeface="Times New Roman" panose="02020603050405020304" pitchFamily="18" charset="0"/>
              </a:rPr>
              <a:t>Immunity from competition is a narcotic, and rivalry is a stimulant to industrial progress</a:t>
            </a:r>
            <a:r>
              <a:rPr lang="en-US" sz="2000" dirty="0">
                <a:latin typeface="Times New Roman" panose="02020603050405020304" pitchFamily="18" charset="0"/>
                <a:cs typeface="Times New Roman" panose="02020603050405020304" pitchFamily="18" charset="0"/>
              </a:rPr>
              <a:t>.”  Alcoa (2d Cir. 1945) </a:t>
            </a:r>
          </a:p>
          <a:p>
            <a:pPr eaLnBrk="1" hangingPunct="1"/>
            <a:r>
              <a:rPr lang="en-US" sz="2400" b="1" i="1" dirty="0">
                <a:solidFill>
                  <a:srgbClr val="C00000"/>
                </a:solidFill>
                <a:latin typeface="Times New Roman" panose="02020603050405020304" pitchFamily="18" charset="0"/>
                <a:cs typeface="Times New Roman" pitchFamily="18" charset="0"/>
              </a:rPr>
              <a:t>Bork/Scalia – Narrow definition</a:t>
            </a:r>
          </a:p>
          <a:p>
            <a:pPr lvl="1" eaLnBrk="1" hangingPunct="1"/>
            <a:r>
              <a:rPr lang="en-US" sz="2000" dirty="0">
                <a:latin typeface="Times New Roman" panose="02020603050405020304" pitchFamily="18" charset="0"/>
                <a:cs typeface="Times New Roman" pitchFamily="18" charset="0"/>
              </a:rPr>
              <a:t>Reflects fear of </a:t>
            </a:r>
            <a:r>
              <a:rPr lang="en-US" sz="2000" b="1" i="1" dirty="0">
                <a:latin typeface="Times New Roman" panose="02020603050405020304" pitchFamily="18" charset="0"/>
                <a:cs typeface="Times New Roman" pitchFamily="18" charset="0"/>
              </a:rPr>
              <a:t>False Positives </a:t>
            </a:r>
            <a:r>
              <a:rPr lang="en-US" sz="2000" i="1" dirty="0">
                <a:solidFill>
                  <a:srgbClr val="C00000"/>
                </a:solidFill>
                <a:latin typeface="Times New Roman" panose="02020603050405020304" pitchFamily="18" charset="0"/>
                <a:cs typeface="Times New Roman" pitchFamily="18" charset="0"/>
              </a:rPr>
              <a:t>(false convictions/over-deterrence)</a:t>
            </a:r>
          </a:p>
          <a:p>
            <a:pPr lvl="1" eaLnBrk="1" hangingPunct="1"/>
            <a:r>
              <a:rPr lang="en-US" sz="2000" i="1" dirty="0">
                <a:latin typeface="Times New Roman" panose="02020603050405020304" pitchFamily="18" charset="0"/>
                <a:cs typeface="Times New Roman" pitchFamily="18" charset="0"/>
              </a:rPr>
              <a:t>Concern: Don’t discourage innovation or protect weak rivals</a:t>
            </a:r>
          </a:p>
          <a:p>
            <a:pPr lvl="1" eaLnBrk="1" hangingPunct="1"/>
            <a:r>
              <a:rPr lang="en-US" sz="2000" dirty="0">
                <a:latin typeface="Times New Roman" panose="02020603050405020304" pitchFamily="18" charset="0"/>
                <a:cs typeface="Times New Roman" panose="02020603050405020304" pitchFamily="18" charset="0"/>
              </a:rPr>
              <a:t>“The ability to charge monopoly prices – at least for a short period – is what attracts ‘business acumen’ in the first place.”  </a:t>
            </a:r>
            <a:r>
              <a:rPr lang="en-US" sz="2000" i="1" dirty="0" err="1">
                <a:latin typeface="Times New Roman" panose="02020603050405020304" pitchFamily="18" charset="0"/>
                <a:cs typeface="Times New Roman" panose="02020603050405020304" pitchFamily="18" charset="0"/>
              </a:rPr>
              <a:t>Trinko</a:t>
            </a:r>
            <a:r>
              <a:rPr lang="en-US" sz="2000"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(2004)</a:t>
            </a:r>
          </a:p>
          <a:p>
            <a:pPr eaLnBrk="1" hangingPunct="1"/>
            <a:r>
              <a:rPr lang="en-US" sz="2400" b="1" i="1" dirty="0">
                <a:solidFill>
                  <a:srgbClr val="C00000"/>
                </a:solidFill>
                <a:latin typeface="Times New Roman" panose="02020603050405020304" pitchFamily="18" charset="0"/>
                <a:cs typeface="Times New Roman" pitchFamily="18" charset="0"/>
              </a:rPr>
              <a:t>RRC Foreclosure– Middle Ground</a:t>
            </a:r>
          </a:p>
          <a:p>
            <a:pPr lvl="1" eaLnBrk="1" hangingPunct="1"/>
            <a:r>
              <a:rPr lang="en-US" sz="2000" dirty="0">
                <a:latin typeface="Times New Roman" panose="02020603050405020304" pitchFamily="18" charset="0"/>
                <a:cs typeface="Times New Roman" pitchFamily="18" charset="0"/>
              </a:rPr>
              <a:t>Reflects need to </a:t>
            </a:r>
            <a:r>
              <a:rPr lang="en-US" sz="2000" b="1" i="1" dirty="0">
                <a:latin typeface="Times New Roman" panose="02020603050405020304" pitchFamily="18" charset="0"/>
                <a:cs typeface="Times New Roman" pitchFamily="18" charset="0"/>
              </a:rPr>
              <a:t>balance false positives and negatives</a:t>
            </a:r>
          </a:p>
          <a:p>
            <a:pPr lvl="1" eaLnBrk="1" hangingPunct="1"/>
            <a:r>
              <a:rPr lang="en-US" sz="2000" i="1" dirty="0">
                <a:latin typeface="Times New Roman" pitchFamily="18" charset="0"/>
                <a:cs typeface="Times New Roman" pitchFamily="18" charset="0"/>
              </a:rPr>
              <a:t>Concern: Exclusion (esp. non-price exclusion) is genuine concern; justifications for protecting monopolist’s incentives often over-stated  </a:t>
            </a:r>
          </a:p>
          <a:p>
            <a:pPr marL="457200" lvl="1" indent="0">
              <a:buNone/>
            </a:pPr>
            <a:endParaRPr lang="en-US" sz="2000" i="1" dirty="0">
              <a:latin typeface="Times New Roman" pitchFamily="18" charset="0"/>
              <a:cs typeface="Times New Roman" pitchFamily="18" charset="0"/>
            </a:endParaRPr>
          </a:p>
          <a:p>
            <a:pPr eaLnBrk="1" hangingPunct="1"/>
            <a:endParaRPr lang="en-US" dirty="0">
              <a:latin typeface="Times New Roman" panose="02020603050405020304" pitchFamily="18" charset="0"/>
              <a:cs typeface="Times New Roman" panose="02020603050405020304" pitchFamily="18" charset="0"/>
            </a:endParaRPr>
          </a:p>
          <a:p>
            <a:pPr eaLnBrk="1" hangingPunct="1"/>
            <a:endParaRPr lang="en-US" dirty="0">
              <a:latin typeface="Times New Roman" panose="02020603050405020304" pitchFamily="18" charset="0"/>
              <a:cs typeface="Times New Roman" panose="02020603050405020304" pitchFamily="18" charset="0"/>
            </a:endParaRPr>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52F17F7-945D-440E-83BF-DB18C3D060B9}" type="slidenum">
              <a:rPr lang="en-US" smtClean="0"/>
              <a:pPr eaLnBrk="1" hangingPunct="1"/>
              <a:t>8</a:t>
            </a:fld>
            <a:endParaRPr lang="en-US" dirty="0"/>
          </a:p>
        </p:txBody>
      </p:sp>
      <p:sp>
        <p:nvSpPr>
          <p:cNvPr id="2" name="TextBox 1">
            <a:extLst>
              <a:ext uri="{FF2B5EF4-FFF2-40B4-BE49-F238E27FC236}">
                <a16:creationId xmlns:a16="http://schemas.microsoft.com/office/drawing/2014/main" id="{C33FF8AC-BD0C-4E5F-BF14-5C4171E77076}"/>
              </a:ext>
            </a:extLst>
          </p:cNvPr>
          <p:cNvSpPr txBox="1"/>
          <p:nvPr/>
        </p:nvSpPr>
        <p:spPr>
          <a:xfrm>
            <a:off x="9213129" y="4110086"/>
            <a:ext cx="2743199" cy="1200329"/>
          </a:xfrm>
          <a:prstGeom prst="rect">
            <a:avLst/>
          </a:prstGeom>
          <a:noFill/>
          <a:ln w="28575">
            <a:solidFill>
              <a:srgbClr val="0070C0"/>
            </a:solidFill>
          </a:ln>
        </p:spPr>
        <p:txBody>
          <a:bodyPr wrap="square" rtlCol="0">
            <a:spAutoFit/>
          </a:bodyPr>
          <a:lstStyle/>
          <a:p>
            <a:r>
              <a:rPr lang="en-US" sz="2400" b="1" dirty="0">
                <a:ln>
                  <a:solidFill>
                    <a:srgbClr val="0070C0"/>
                  </a:solidFill>
                </a:ln>
              </a:rPr>
              <a:t>This is the casebook’s opinion, not just mine! ; -)</a:t>
            </a:r>
          </a:p>
        </p:txBody>
      </p:sp>
      <p:cxnSp>
        <p:nvCxnSpPr>
          <p:cNvPr id="4" name="Straight Arrow Connector 3">
            <a:extLst>
              <a:ext uri="{FF2B5EF4-FFF2-40B4-BE49-F238E27FC236}">
                <a16:creationId xmlns:a16="http://schemas.microsoft.com/office/drawing/2014/main" id="{462FADCB-805B-4F22-B8A2-1F718DF308A4}"/>
              </a:ext>
            </a:extLst>
          </p:cNvPr>
          <p:cNvCxnSpPr>
            <a:cxnSpLocks/>
          </p:cNvCxnSpPr>
          <p:nvPr/>
        </p:nvCxnSpPr>
        <p:spPr>
          <a:xfrm flipH="1">
            <a:off x="5981700" y="5041751"/>
            <a:ext cx="3137162" cy="2686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897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1981200" y="914401"/>
            <a:ext cx="8229600" cy="5211763"/>
          </a:xfrm>
        </p:spPr>
        <p:txBody>
          <a:bodyPr/>
          <a:lstStyle/>
          <a:p>
            <a:pPr marL="533400" indent="-533400" algn="ctr">
              <a:buNone/>
            </a:pPr>
            <a:r>
              <a:rPr lang="en-US" altLang="en-US" dirty="0"/>
              <a:t> </a:t>
            </a:r>
          </a:p>
        </p:txBody>
      </p:sp>
      <p:sp>
        <p:nvSpPr>
          <p:cNvPr id="29699" name="Rectangle 2"/>
          <p:cNvSpPr>
            <a:spLocks noGrp="1" noChangeArrowheads="1"/>
          </p:cNvSpPr>
          <p:nvPr>
            <p:ph type="title"/>
          </p:nvPr>
        </p:nvSpPr>
        <p:spPr>
          <a:xfrm>
            <a:off x="862552" y="180976"/>
            <a:ext cx="8847056" cy="733425"/>
          </a:xfrm>
        </p:spPr>
        <p:txBody>
          <a:bodyPr>
            <a:normAutofit fontScale="90000"/>
          </a:bodyPr>
          <a:lstStyle/>
          <a:p>
            <a:pPr eaLnBrk="1" hangingPunct="1"/>
            <a:r>
              <a:rPr lang="en-US" altLang="en-US" sz="3600" dirty="0"/>
              <a:t>Over-Deterrence Concerns: Markets &amp; Competitors (see also pp. 447-48)</a:t>
            </a:r>
          </a:p>
        </p:txBody>
      </p:sp>
      <p:graphicFrame>
        <p:nvGraphicFramePr>
          <p:cNvPr id="4" name="Table 3"/>
          <p:cNvGraphicFramePr>
            <a:graphicFrameLocks noGrp="1"/>
          </p:cNvGraphicFramePr>
          <p:nvPr/>
        </p:nvGraphicFramePr>
        <p:xfrm>
          <a:off x="1556385" y="1219200"/>
          <a:ext cx="9079230" cy="8601610"/>
        </p:xfrm>
        <a:graphic>
          <a:graphicData uri="http://schemas.openxmlformats.org/drawingml/2006/table">
            <a:tbl>
              <a:tblPr firstRow="1" bandRow="1">
                <a:tableStyleId>{21E4AEA4-8DFA-4A89-87EB-49C32662AFE0}</a:tableStyleId>
              </a:tblPr>
              <a:tblGrid>
                <a:gridCol w="443103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142075">
                <a:tc>
                  <a:txBody>
                    <a:bodyPr/>
                    <a:lstStyle/>
                    <a:p>
                      <a:r>
                        <a:rPr lang="en-US" sz="1800" dirty="0">
                          <a:latin typeface="Times New Roman" panose="02020603050405020304" pitchFamily="18" charset="0"/>
                          <a:cs typeface="Times New Roman" panose="02020603050405020304" pitchFamily="18" charset="0"/>
                        </a:rPr>
                        <a:t>Arguments for caution</a:t>
                      </a:r>
                    </a:p>
                  </a:txBody>
                  <a:tcPr marT="45731" marB="45731">
                    <a:solidFill>
                      <a:srgbClr val="C00000"/>
                    </a:solidFill>
                  </a:tcPr>
                </a:tc>
                <a:tc>
                  <a:txBody>
                    <a:bodyPr/>
                    <a:lstStyle/>
                    <a:p>
                      <a:r>
                        <a:rPr lang="en-US" sz="1800" dirty="0">
                          <a:latin typeface="Times New Roman" panose="02020603050405020304" pitchFamily="18" charset="0"/>
                          <a:cs typeface="Times New Roman" panose="02020603050405020304" pitchFamily="18" charset="0"/>
                        </a:rPr>
                        <a:t>Counter-arguments</a:t>
                      </a:r>
                    </a:p>
                  </a:txBody>
                  <a:tcPr marT="45731" marB="45731">
                    <a:solidFill>
                      <a:srgbClr val="C00000"/>
                    </a:solidFill>
                  </a:tcPr>
                </a:tc>
                <a:extLst>
                  <a:ext uri="{0D108BD9-81ED-4DB2-BD59-A6C34878D82A}">
                    <a16:rowId xmlns:a16="http://schemas.microsoft.com/office/drawing/2014/main" val="10000"/>
                  </a:ext>
                </a:extLst>
              </a:tr>
              <a:tr h="6486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C00000"/>
                          </a:solidFill>
                          <a:latin typeface="Times New Roman" panose="02020603050405020304" pitchFamily="18" charset="0"/>
                          <a:cs typeface="Times New Roman" panose="02020603050405020304" pitchFamily="18" charset="0"/>
                        </a:rPr>
                        <a:t>Successful exclusion is rare.</a:t>
                      </a: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solidFill>
                          <a:srgbClr val="C00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dirty="0">
                        <a:solidFill>
                          <a:srgbClr val="C00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C00000"/>
                          </a:solidFill>
                          <a:latin typeface="Times New Roman" panose="02020603050405020304" pitchFamily="18" charset="0"/>
                          <a:cs typeface="Times New Roman" panose="02020603050405020304" pitchFamily="18" charset="0"/>
                        </a:rPr>
                        <a:t>Rivals can protect themselves</a:t>
                      </a:r>
                      <a:r>
                        <a:rPr lang="en-US" sz="1800" b="1" baseline="0" dirty="0">
                          <a:solidFill>
                            <a:srgbClr val="C00000"/>
                          </a:solidFill>
                          <a:latin typeface="Times New Roman" panose="02020603050405020304" pitchFamily="18" charset="0"/>
                          <a:cs typeface="Times New Roman" panose="02020603050405020304" pitchFamily="18" charset="0"/>
                        </a:rPr>
                        <a:t> in the market.</a:t>
                      </a:r>
                      <a:endParaRPr lang="en-US" sz="1800" b="1" dirty="0">
                        <a:solidFill>
                          <a:srgbClr val="C00000"/>
                        </a:solidFill>
                        <a:latin typeface="Times New Roman" panose="02020603050405020304" pitchFamily="18" charset="0"/>
                        <a:cs typeface="Times New Roman" panose="02020603050405020304" pitchFamily="18" charset="0"/>
                      </a:endParaRP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p>
                      <a:pPr>
                        <a:spcAft>
                          <a:spcPts val="0"/>
                        </a:spcAft>
                      </a:pPr>
                      <a:r>
                        <a:rPr lang="en-US" sz="1800" b="1" dirty="0">
                          <a:solidFill>
                            <a:srgbClr val="C00000"/>
                          </a:solidFill>
                          <a:latin typeface="Times New Roman" panose="02020603050405020304" pitchFamily="18" charset="0"/>
                          <a:cs typeface="Times New Roman" panose="02020603050405020304" pitchFamily="18" charset="0"/>
                        </a:rPr>
                        <a:t>Markets</a:t>
                      </a:r>
                      <a:r>
                        <a:rPr lang="en-US" sz="1800" b="1" baseline="0" dirty="0">
                          <a:solidFill>
                            <a:srgbClr val="C00000"/>
                          </a:solidFill>
                          <a:latin typeface="Times New Roman" panose="02020603050405020304" pitchFamily="18" charset="0"/>
                          <a:cs typeface="Times New Roman" panose="02020603050405020304" pitchFamily="18" charset="0"/>
                        </a:rPr>
                        <a:t> are self-correcting. </a:t>
                      </a:r>
                      <a:endParaRPr lang="en-US" sz="18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pPr>
                        <a:spcAft>
                          <a:spcPts val="0"/>
                        </a:spcAft>
                      </a:pPr>
                      <a:r>
                        <a:rPr lang="en-US" sz="1800" b="1" dirty="0">
                          <a:solidFill>
                            <a:srgbClr val="008000"/>
                          </a:solidFill>
                          <a:latin typeface="Times New Roman" panose="02020603050405020304" pitchFamily="18" charset="0"/>
                          <a:cs typeface="Times New Roman" panose="02020603050405020304" pitchFamily="18" charset="0"/>
                        </a:rPr>
                        <a:t>May apply</a:t>
                      </a:r>
                      <a:r>
                        <a:rPr lang="en-US" sz="1800" b="1" baseline="0" dirty="0">
                          <a:solidFill>
                            <a:srgbClr val="008000"/>
                          </a:solidFill>
                          <a:latin typeface="Times New Roman" panose="02020603050405020304" pitchFamily="18" charset="0"/>
                          <a:cs typeface="Times New Roman" panose="02020603050405020304" pitchFamily="18" charset="0"/>
                        </a:rPr>
                        <a:t> </a:t>
                      </a:r>
                      <a:r>
                        <a:rPr lang="en-US" sz="1800" b="1" dirty="0">
                          <a:solidFill>
                            <a:srgbClr val="008000"/>
                          </a:solidFill>
                          <a:latin typeface="Times New Roman" panose="02020603050405020304" pitchFamily="18" charset="0"/>
                          <a:cs typeface="Times New Roman" panose="02020603050405020304" pitchFamily="18" charset="0"/>
                        </a:rPr>
                        <a:t>to predatory pricing  but</a:t>
                      </a:r>
                      <a:r>
                        <a:rPr lang="en-US" sz="1800" b="1" baseline="0" dirty="0">
                          <a:solidFill>
                            <a:srgbClr val="008000"/>
                          </a:solidFill>
                          <a:latin typeface="Times New Roman" panose="02020603050405020304" pitchFamily="18" charset="0"/>
                          <a:cs typeface="Times New Roman" panose="02020603050405020304" pitchFamily="18" charset="0"/>
                        </a:rPr>
                        <a:t> not RRC, which is more likely to succeed.  Any rarity is due to deterrence.  Failed exclusion also causes market harms.</a:t>
                      </a:r>
                    </a:p>
                    <a:p>
                      <a:pPr>
                        <a:spcAft>
                          <a:spcPts val="0"/>
                        </a:spcAft>
                      </a:pPr>
                      <a:endParaRPr lang="en-US" sz="1800" b="1" dirty="0">
                        <a:solidFill>
                          <a:srgbClr val="008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8000"/>
                          </a:solidFill>
                          <a:latin typeface="Times New Roman" panose="02020603050405020304" pitchFamily="18" charset="0"/>
                          <a:cs typeface="Times New Roman" panose="02020603050405020304" pitchFamily="18" charset="0"/>
                        </a:rPr>
                        <a:t>Sometimes</a:t>
                      </a:r>
                      <a:r>
                        <a:rPr lang="en-US" sz="1800" b="1" baseline="0" dirty="0">
                          <a:solidFill>
                            <a:srgbClr val="008000"/>
                          </a:solidFill>
                          <a:latin typeface="Times New Roman" panose="02020603050405020304" pitchFamily="18" charset="0"/>
                          <a:cs typeface="Times New Roman" panose="02020603050405020304" pitchFamily="18" charset="0"/>
                        </a:rPr>
                        <a:t>; but d</a:t>
                      </a:r>
                      <a:r>
                        <a:rPr lang="en-US" sz="1800" b="1" dirty="0">
                          <a:solidFill>
                            <a:srgbClr val="008000"/>
                          </a:solidFill>
                          <a:latin typeface="Times New Roman" panose="02020603050405020304" pitchFamily="18" charset="0"/>
                          <a:cs typeface="Times New Roman" panose="02020603050405020304" pitchFamily="18" charset="0"/>
                        </a:rPr>
                        <a:t>ominant</a:t>
                      </a:r>
                      <a:r>
                        <a:rPr lang="en-US" sz="1800" b="1" baseline="0" dirty="0">
                          <a:solidFill>
                            <a:srgbClr val="008000"/>
                          </a:solidFill>
                          <a:latin typeface="Times New Roman" panose="02020603050405020304" pitchFamily="18" charset="0"/>
                          <a:cs typeface="Times New Roman" panose="02020603050405020304" pitchFamily="18" charset="0"/>
                        </a:rPr>
                        <a:t> firms have systematic advantages in bidding for exclusivity because they are acquiring or maintaining monopoly profits.</a:t>
                      </a:r>
                      <a:br>
                        <a:rPr lang="en-US" sz="1800" b="1" baseline="0" dirty="0">
                          <a:solidFill>
                            <a:srgbClr val="008000"/>
                          </a:solidFill>
                          <a:latin typeface="Times New Roman" panose="02020603050405020304" pitchFamily="18" charset="0"/>
                          <a:cs typeface="Times New Roman" panose="02020603050405020304" pitchFamily="18" charset="0"/>
                        </a:rPr>
                      </a:br>
                      <a:endParaRPr lang="en-US" sz="1800" b="1" dirty="0">
                        <a:solidFill>
                          <a:srgbClr val="008000"/>
                        </a:solidFill>
                        <a:latin typeface="Times New Roman" panose="02020603050405020304" pitchFamily="18" charset="0"/>
                        <a:cs typeface="Times New Roman" panose="02020603050405020304" pitchFamily="18" charset="0"/>
                      </a:endParaRPr>
                    </a:p>
                    <a:p>
                      <a:pPr>
                        <a:spcAft>
                          <a:spcPts val="0"/>
                        </a:spcAft>
                      </a:pPr>
                      <a:r>
                        <a:rPr lang="en-US" sz="1800" b="1" dirty="0">
                          <a:solidFill>
                            <a:srgbClr val="008000"/>
                          </a:solidFill>
                          <a:latin typeface="Times New Roman" panose="02020603050405020304" pitchFamily="18" charset="0"/>
                          <a:cs typeface="Times New Roman" panose="02020603050405020304" pitchFamily="18" charset="0"/>
                        </a:rPr>
                        <a:t>Market power may be durable; exclusionary conduct</a:t>
                      </a:r>
                      <a:r>
                        <a:rPr lang="en-US" sz="1800" b="1" baseline="0" dirty="0">
                          <a:solidFill>
                            <a:srgbClr val="008000"/>
                          </a:solidFill>
                          <a:latin typeface="Times New Roman" panose="02020603050405020304" pitchFamily="18" charset="0"/>
                          <a:cs typeface="Times New Roman" panose="02020603050405020304" pitchFamily="18" charset="0"/>
                        </a:rPr>
                        <a:t> can </a:t>
                      </a:r>
                      <a:r>
                        <a:rPr lang="en-US" sz="1800" b="1" i="1" u="sng" dirty="0">
                          <a:solidFill>
                            <a:srgbClr val="008000"/>
                          </a:solidFill>
                          <a:latin typeface="Times New Roman" panose="02020603050405020304" pitchFamily="18" charset="0"/>
                          <a:cs typeface="Times New Roman" panose="02020603050405020304" pitchFamily="18" charset="0"/>
                        </a:rPr>
                        <a:t>create</a:t>
                      </a:r>
                      <a:r>
                        <a:rPr lang="en-US" sz="1800" b="1" i="1" dirty="0">
                          <a:solidFill>
                            <a:srgbClr val="008000"/>
                          </a:solidFill>
                          <a:latin typeface="Times New Roman" panose="02020603050405020304" pitchFamily="18" charset="0"/>
                          <a:cs typeface="Times New Roman" panose="02020603050405020304" pitchFamily="18" charset="0"/>
                        </a:rPr>
                        <a:t> </a:t>
                      </a:r>
                      <a:r>
                        <a:rPr lang="en-US" sz="1800" b="1" dirty="0">
                          <a:solidFill>
                            <a:srgbClr val="008000"/>
                          </a:solidFill>
                          <a:latin typeface="Times New Roman" panose="02020603050405020304" pitchFamily="18" charset="0"/>
                          <a:cs typeface="Times New Roman" panose="02020603050405020304" pitchFamily="18" charset="0"/>
                        </a:rPr>
                        <a:t>barriers to entry.</a:t>
                      </a:r>
                    </a:p>
                  </a:txBody>
                  <a:tcPr marT="45731" marB="45731">
                    <a:noFill/>
                  </a:tcPr>
                </a:tc>
                <a:extLst>
                  <a:ext uri="{0D108BD9-81ED-4DB2-BD59-A6C34878D82A}">
                    <a16:rowId xmlns:a16="http://schemas.microsoft.com/office/drawing/2014/main" val="10001"/>
                  </a:ext>
                </a:extLst>
              </a:tr>
              <a:tr h="926572">
                <a:tc>
                  <a:txBody>
                    <a:bodyPr/>
                    <a:lstStyle/>
                    <a:p>
                      <a:pPr>
                        <a:spcAft>
                          <a:spcPts val="0"/>
                        </a:spcAft>
                      </a:pPr>
                      <a:r>
                        <a:rPr lang="en-US" sz="1800" b="1" baseline="0" dirty="0">
                          <a:solidFill>
                            <a:srgbClr val="C00000"/>
                          </a:solidFill>
                          <a:latin typeface="Times New Roman" panose="02020603050405020304" pitchFamily="18" charset="0"/>
                          <a:cs typeface="Times New Roman" panose="02020603050405020304" pitchFamily="18" charset="0"/>
                        </a:rPr>
                        <a:t>Evidence shows that monopoly fosters innovation and investment.</a:t>
                      </a:r>
                      <a:endParaRPr lang="en-US" sz="18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pPr>
                        <a:spcAft>
                          <a:spcPts val="0"/>
                        </a:spcAft>
                      </a:pPr>
                      <a:r>
                        <a:rPr lang="en-US" sz="1800" b="1" dirty="0">
                          <a:solidFill>
                            <a:srgbClr val="008000"/>
                          </a:solidFill>
                          <a:latin typeface="Times New Roman" panose="02020603050405020304" pitchFamily="18" charset="0"/>
                          <a:cs typeface="Times New Roman" panose="02020603050405020304" pitchFamily="18" charset="0"/>
                        </a:rPr>
                        <a:t>Evidence shows that competition spurs innovation</a:t>
                      </a:r>
                      <a:r>
                        <a:rPr lang="en-US" sz="1800" b="1" baseline="0" dirty="0">
                          <a:solidFill>
                            <a:srgbClr val="008000"/>
                          </a:solidFill>
                          <a:latin typeface="Times New Roman" panose="02020603050405020304" pitchFamily="18" charset="0"/>
                          <a:cs typeface="Times New Roman" panose="02020603050405020304" pitchFamily="18" charset="0"/>
                        </a:rPr>
                        <a:t> and investment.  Exclusion also can prevent innovation competition.</a:t>
                      </a:r>
                      <a:endParaRPr lang="en-US" sz="1800" b="1" dirty="0">
                        <a:solidFill>
                          <a:srgbClr val="008000"/>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2"/>
                  </a:ext>
                </a:extLst>
              </a:tr>
              <a:tr h="9265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C00000"/>
                          </a:solidFill>
                          <a:latin typeface="Times New Roman" panose="02020603050405020304" pitchFamily="18" charset="0"/>
                          <a:cs typeface="Times New Roman" panose="02020603050405020304" pitchFamily="18" charset="0"/>
                        </a:rPr>
                        <a:t>Excluded</a:t>
                      </a:r>
                      <a:r>
                        <a:rPr lang="en-US" sz="1800" b="1" baseline="0" dirty="0">
                          <a:solidFill>
                            <a:srgbClr val="C00000"/>
                          </a:solidFill>
                          <a:latin typeface="Times New Roman" panose="02020603050405020304" pitchFamily="18" charset="0"/>
                          <a:cs typeface="Times New Roman" panose="02020603050405020304" pitchFamily="18" charset="0"/>
                        </a:rPr>
                        <a:t> rivals often are </a:t>
                      </a:r>
                      <a:br>
                        <a:rPr lang="en-US" sz="1800" b="1" baseline="0" dirty="0">
                          <a:solidFill>
                            <a:srgbClr val="C00000"/>
                          </a:solidFill>
                          <a:latin typeface="Times New Roman" panose="02020603050405020304" pitchFamily="18" charset="0"/>
                          <a:cs typeface="Times New Roman" panose="02020603050405020304" pitchFamily="18" charset="0"/>
                        </a:rPr>
                      </a:br>
                      <a:r>
                        <a:rPr lang="en-US" sz="1800" b="1" baseline="0" dirty="0">
                          <a:solidFill>
                            <a:srgbClr val="C00000"/>
                          </a:solidFill>
                          <a:latin typeface="Times New Roman" panose="02020603050405020304" pitchFamily="18" charset="0"/>
                          <a:cs typeface="Times New Roman" panose="02020603050405020304" pitchFamily="18" charset="0"/>
                        </a:rPr>
                        <a:t>less efficient than dominant firm.</a:t>
                      </a:r>
                    </a:p>
                    <a:p>
                      <a:pPr>
                        <a:spcAft>
                          <a:spcPts val="0"/>
                        </a:spcAft>
                      </a:pPr>
                      <a:endParaRPr lang="en-US" sz="18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pPr>
                        <a:spcAft>
                          <a:spcPts val="0"/>
                        </a:spcAft>
                      </a:pPr>
                      <a:r>
                        <a:rPr lang="en-US" sz="1800" b="1" dirty="0">
                          <a:solidFill>
                            <a:srgbClr val="008000"/>
                          </a:solidFill>
                          <a:latin typeface="Times New Roman" panose="02020603050405020304" pitchFamily="18" charset="0"/>
                          <a:cs typeface="Times New Roman" panose="02020603050405020304" pitchFamily="18" charset="0"/>
                        </a:rPr>
                        <a:t>Competition between a dominant</a:t>
                      </a:r>
                      <a:r>
                        <a:rPr lang="en-US" sz="1800" b="1" baseline="0" dirty="0">
                          <a:solidFill>
                            <a:srgbClr val="008000"/>
                          </a:solidFill>
                          <a:latin typeface="Times New Roman" panose="02020603050405020304" pitchFamily="18" charset="0"/>
                          <a:cs typeface="Times New Roman" panose="02020603050405020304" pitchFamily="18" charset="0"/>
                        </a:rPr>
                        <a:t> firm and inefficient rivals benefits competition; focus of antitrust is consumer welfare and prices.</a:t>
                      </a:r>
                      <a:endParaRPr lang="en-US" sz="1800" b="1" dirty="0">
                        <a:solidFill>
                          <a:srgbClr val="008000"/>
                        </a:solidFill>
                        <a:latin typeface="Times New Roman" panose="02020603050405020304" pitchFamily="18" charset="0"/>
                        <a:cs typeface="Times New Roman" panose="02020603050405020304" pitchFamily="18" charset="0"/>
                      </a:endParaRPr>
                    </a:p>
                  </a:txBody>
                  <a:tcPr marT="45731" marB="45731">
                    <a:solidFill>
                      <a:srgbClr val="FFFFFF"/>
                    </a:solidFill>
                  </a:tcPr>
                </a:tc>
                <a:extLst>
                  <a:ext uri="{0D108BD9-81ED-4DB2-BD59-A6C34878D82A}">
                    <a16:rowId xmlns:a16="http://schemas.microsoft.com/office/drawing/2014/main" val="10003"/>
                  </a:ext>
                </a:extLst>
              </a:tr>
              <a:tr h="797345">
                <a:tc>
                  <a:txBody>
                    <a:bodyPr/>
                    <a:lstStyle/>
                    <a:p>
                      <a:endParaRPr lang="en-US" sz="18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1500" b="1" dirty="0">
                        <a:solidFill>
                          <a:srgbClr val="008000"/>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4"/>
                  </a:ext>
                </a:extLst>
              </a:tr>
              <a:tr h="838200">
                <a:tc>
                  <a:txBody>
                    <a:bodyPr/>
                    <a:lstStyle/>
                    <a:p>
                      <a:endParaRPr lang="en-US" sz="1800" b="1" baseline="0"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dirty="0">
                        <a:solidFill>
                          <a:srgbClr val="008000"/>
                        </a:solidFill>
                      </a:endParaRPr>
                    </a:p>
                  </a:txBody>
                  <a:tcPr marT="45731" marB="45731">
                    <a:noFill/>
                  </a:tcPr>
                </a:tc>
                <a:extLst>
                  <a:ext uri="{0D108BD9-81ED-4DB2-BD59-A6C34878D82A}">
                    <a16:rowId xmlns:a16="http://schemas.microsoft.com/office/drawing/2014/main" val="10005"/>
                  </a:ext>
                </a:extLst>
              </a:tr>
              <a:tr h="609600">
                <a:tc>
                  <a:txBody>
                    <a:bodyPr/>
                    <a:lstStyle/>
                    <a:p>
                      <a:endParaRPr lang="en-US" sz="15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dirty="0">
                        <a:solidFill>
                          <a:srgbClr val="008000"/>
                        </a:solidFill>
                      </a:endParaRPr>
                    </a:p>
                  </a:txBody>
                  <a:tcPr marT="45731" marB="45731">
                    <a:noFill/>
                  </a:tcPr>
                </a:tc>
                <a:extLst>
                  <a:ext uri="{0D108BD9-81ED-4DB2-BD59-A6C34878D82A}">
                    <a16:rowId xmlns:a16="http://schemas.microsoft.com/office/drawing/2014/main" val="10006"/>
                  </a:ext>
                </a:extLst>
              </a:tr>
              <a:tr h="754237">
                <a:tc>
                  <a:txBody>
                    <a:bodyPr/>
                    <a:lstStyle/>
                    <a:p>
                      <a:endParaRPr lang="en-US" sz="15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tc>
                  <a:txBody>
                    <a:bodyPr/>
                    <a:lstStyle/>
                    <a:p>
                      <a:endParaRPr lang="en-US" sz="1500" b="1" dirty="0">
                        <a:solidFill>
                          <a:srgbClr val="C00000"/>
                        </a:solidFill>
                        <a:latin typeface="Times New Roman" panose="02020603050405020304" pitchFamily="18" charset="0"/>
                        <a:cs typeface="Times New Roman" panose="02020603050405020304" pitchFamily="18" charset="0"/>
                      </a:endParaRPr>
                    </a:p>
                  </a:txBody>
                  <a:tcPr marT="45731" marB="45731">
                    <a:noFill/>
                  </a:tcPr>
                </a:tc>
                <a:extLst>
                  <a:ext uri="{0D108BD9-81ED-4DB2-BD59-A6C34878D82A}">
                    <a16:rowId xmlns:a16="http://schemas.microsoft.com/office/drawing/2014/main" val="10007"/>
                  </a:ext>
                </a:extLst>
              </a:tr>
            </a:tbl>
          </a:graphicData>
        </a:graphic>
      </p:graphicFrame>
      <p:sp>
        <p:nvSpPr>
          <p:cNvPr id="2" name="Slide Number Placeholder 1">
            <a:extLst>
              <a:ext uri="{FF2B5EF4-FFF2-40B4-BE49-F238E27FC236}">
                <a16:creationId xmlns:a16="http://schemas.microsoft.com/office/drawing/2014/main" id="{B8C5606E-3361-4A21-BE16-0F9842F9FD11}"/>
              </a:ext>
            </a:extLst>
          </p:cNvPr>
          <p:cNvSpPr>
            <a:spLocks noGrp="1"/>
          </p:cNvSpPr>
          <p:nvPr>
            <p:ph type="sldNum" sz="quarter" idx="12"/>
          </p:nvPr>
        </p:nvSpPr>
        <p:spPr/>
        <p:txBody>
          <a:bodyPr/>
          <a:lstStyle/>
          <a:p>
            <a:fld id="{22A1B923-FE3D-4667-93FD-F1188A614F21}" type="slidenum">
              <a:rPr lang="en-US" smtClean="0"/>
              <a:t>9</a:t>
            </a:fld>
            <a:endParaRPr lang="en-US"/>
          </a:p>
        </p:txBody>
      </p:sp>
    </p:spTree>
    <p:extLst>
      <p:ext uri="{BB962C8B-B14F-4D97-AF65-F5344CB8AC3E}">
        <p14:creationId xmlns:p14="http://schemas.microsoft.com/office/powerpoint/2010/main" val="1066710237"/>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10937</TotalTime>
  <Words>10014</Words>
  <Application>Microsoft Office PowerPoint</Application>
  <PresentationFormat>Widescreen</PresentationFormat>
  <Paragraphs>1010</Paragraphs>
  <Slides>68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68</vt:i4>
      </vt:variant>
    </vt:vector>
  </HeadingPairs>
  <TitlesOfParts>
    <vt:vector size="74" baseType="lpstr">
      <vt:lpstr>Arial</vt:lpstr>
      <vt:lpstr>Calibri</vt:lpstr>
      <vt:lpstr>Garamond</vt:lpstr>
      <vt:lpstr>Times New Roman</vt:lpstr>
      <vt:lpstr>Wingdings</vt:lpstr>
      <vt:lpstr>Office Theme</vt:lpstr>
      <vt:lpstr>Topic 18   Section 2 Monopolization Law and Policy  Professor Steven Salop Antitrust Econ &amp; Law Fall 2021 </vt:lpstr>
      <vt:lpstr>Introduction and Agenda</vt:lpstr>
      <vt:lpstr>Debate Over Alternative Section 2 Standards: (To be Discussed)</vt:lpstr>
      <vt:lpstr>Section 2 Statutory Framework</vt:lpstr>
      <vt:lpstr>Other Relevant Statutes that Cover Exclusionary Conduct </vt:lpstr>
      <vt:lpstr>Policy and Ideology</vt:lpstr>
      <vt:lpstr>The Legal and Policy Challenge</vt:lpstr>
      <vt:lpstr>Three Policy Perspectives on “Exclusionary”: Decision Theory in Action (pp. 480-500)</vt:lpstr>
      <vt:lpstr>Over-Deterrence Concerns: Markets &amp; Competitors (see also pp. 447-48)</vt:lpstr>
      <vt:lpstr>Over-Deterrence Concerns: Courts and Legal Process</vt:lpstr>
      <vt:lpstr>Basic Legal Approach: Introduction &amp; Overview</vt:lpstr>
      <vt:lpstr>Section 2 Statutory Framework</vt:lpstr>
      <vt:lpstr>Summary: Elements of the Sherman Act Prima Facie Case</vt:lpstr>
      <vt:lpstr>“Power Plus Conduct” Required</vt:lpstr>
      <vt:lpstr>Section 2 Framing Assumptions Regarding Conduct</vt:lpstr>
      <vt:lpstr>Case Law</vt:lpstr>
      <vt:lpstr>Alcoa (1945) Background (p. 473)</vt:lpstr>
      <vt:lpstr>Why is Alcoa (1945) Still the Classic Foundation Case?  (pp. 473-500) </vt:lpstr>
      <vt:lpstr>PowerPoint Presentation</vt:lpstr>
      <vt:lpstr>PowerPoint Presentation</vt:lpstr>
      <vt:lpstr>Alcoa: Possible Defenses to Monopolization</vt:lpstr>
      <vt:lpstr>Learned Hand’s Bottom Line (pp. 479-80) </vt:lpstr>
      <vt:lpstr>Alternative Section 2 Standards For Reference</vt:lpstr>
      <vt:lpstr>Alcoa Addendum</vt:lpstr>
      <vt:lpstr>How Will the Law Resolve the Ultimate Tension in His Opinion?</vt:lpstr>
      <vt:lpstr>Another Interpretation of Alcoa and Hand’s Dilemma</vt:lpstr>
      <vt:lpstr>Post-Alcoa Developments</vt:lpstr>
      <vt:lpstr>Sidebar: DuPont (Titanium Dioxide): Strategic Entry Deterrence</vt:lpstr>
      <vt:lpstr>Entry Deterrence Strategy is Reminiscent of Impact of Post-Entry “Death Spiral” as Entry Barrier</vt:lpstr>
      <vt:lpstr>Aspen Ski  Focus Today: General Section 2 standards  Specific application to unilateral  “Refusal to Deal” law in Topic 21 </vt:lpstr>
      <vt:lpstr>Aspen Skiing (1985) (p. 518)  </vt:lpstr>
      <vt:lpstr>What Was SkiCo’s Allegedly Bad Conduct</vt:lpstr>
      <vt:lpstr>Legal Analysis: Summary</vt:lpstr>
      <vt:lpstr>Key Quotes</vt:lpstr>
      <vt:lpstr>Aspen Ski Jury Instructions – Two Views of Business Justifications (p. 522)</vt:lpstr>
      <vt:lpstr>Duty to Deal –Colgate Quote (from Lorain Journal),  Stressing the Big Caveat (p. 461)</vt:lpstr>
      <vt:lpstr>Aspen Ski Quotes– Multiple Suggested Standards?</vt:lpstr>
      <vt:lpstr>Sidebar: “Monopoly Broth” (p. 523, fn. 25)</vt:lpstr>
      <vt:lpstr>Fitting Alcoa &amp; Aspen into the Various Standards</vt:lpstr>
      <vt:lpstr>Alternative Section 2 Standards:  Where do Alcoa &amp; Aspen Fit?</vt:lpstr>
      <vt:lpstr>   Proving the Three Elements of Modern Section 2 Law  Monopoly Power Exclusionary Conduct Anticompetitive Effects </vt:lpstr>
      <vt:lpstr>#1- Monopoly power</vt:lpstr>
      <vt:lpstr>#1A - Market Definition and Monopoly power</vt:lpstr>
      <vt:lpstr>#1B- The “Cellophane Fallacy” in the du Pont Cellophane case</vt:lpstr>
      <vt:lpstr>When Does Cellophane Fallacy Problem Potentially Arise?</vt:lpstr>
      <vt:lpstr>#1C- How Did Judge Hand Avoid the “Cellophane Fallacy” (p. 477)</vt:lpstr>
      <vt:lpstr>Recall “Limit Pricing” Diagram (from Entry Topic)</vt:lpstr>
      <vt:lpstr>Recall “Prohibitive Barriers to Entry” Diagram</vt:lpstr>
      <vt:lpstr>#1D -“First Principles” Approach to Proving Monopoly Power in Monopoly Maintenance Cases (p.505)</vt:lpstr>
      <vt:lpstr>#1E- Proof of Monopoly Power: Possible Direct Evidence</vt:lpstr>
      <vt:lpstr>#1F - Proof of Monopoly Power: Circumstantial Evidence </vt:lpstr>
      <vt:lpstr>#1F(i) –Other Circumstantial Evidence</vt:lpstr>
      <vt:lpstr>#1F(ii) –Proof of Monopoly Power: Market Share Evidence</vt:lpstr>
      <vt:lpstr>1F (iii)-Proof of Monopoly Power: Barriers to Entry </vt:lpstr>
      <vt:lpstr>#1G - Failed Rebuttals to Monopoly Power Claims</vt:lpstr>
      <vt:lpstr>#2 - Exclusionary Conduct, in General</vt:lpstr>
      <vt:lpstr>#2A: Definition of (Anticompetitive) Exclusionary Conduct </vt:lpstr>
      <vt:lpstr>#2B. Categories of Potential Exclusionary Conduct to Be Discussed</vt:lpstr>
      <vt:lpstr>#2C- Not-Considered Anticompetitive Exclusionary Conduct</vt:lpstr>
      <vt:lpstr>#3A -Anticompetitive Effects: Harms</vt:lpstr>
      <vt:lpstr>#3B - Anticompetitive Effects: Procompetitive Justifications</vt:lpstr>
      <vt:lpstr>#3C - Other Possible Justifications &amp; Defenses</vt:lpstr>
      <vt:lpstr>Attempt to Monopolize</vt:lpstr>
      <vt:lpstr>3 Elements in Attempted Monopolization (Spectrum Sports)</vt:lpstr>
      <vt:lpstr>Attempted Monopolization Lorain Journal (1951) (p. 458)</vt:lpstr>
      <vt:lpstr>Attempted Monopolization Law: Anticompetitive Effects </vt:lpstr>
      <vt:lpstr>The Role of Anticompetitive Intent in Antitrust Analysis   (Sidebar 4-6) </vt:lpstr>
      <vt:lpstr>Definition of Intent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250</cp:revision>
  <cp:lastPrinted>2021-11-02T13:31:49Z</cp:lastPrinted>
  <dcterms:created xsi:type="dcterms:W3CDTF">2020-04-19T17:48:27Z</dcterms:created>
  <dcterms:modified xsi:type="dcterms:W3CDTF">2023-04-30T19:53:56Z</dcterms:modified>
</cp:coreProperties>
</file>